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345" r:id="rId3"/>
    <p:sldId id="340" r:id="rId4"/>
    <p:sldId id="346" r:id="rId5"/>
    <p:sldId id="319" r:id="rId6"/>
    <p:sldId id="324" r:id="rId7"/>
    <p:sldId id="320" r:id="rId8"/>
    <p:sldId id="322" r:id="rId9"/>
    <p:sldId id="327" r:id="rId10"/>
    <p:sldId id="329" r:id="rId11"/>
    <p:sldId id="330" r:id="rId12"/>
    <p:sldId id="328" r:id="rId13"/>
    <p:sldId id="334" r:id="rId14"/>
    <p:sldId id="335" r:id="rId15"/>
    <p:sldId id="331" r:id="rId16"/>
    <p:sldId id="336" r:id="rId17"/>
    <p:sldId id="338" r:id="rId18"/>
    <p:sldId id="339" r:id="rId19"/>
    <p:sldId id="337" r:id="rId20"/>
    <p:sldId id="332" r:id="rId21"/>
    <p:sldId id="287" r:id="rId22"/>
    <p:sldId id="257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FC7"/>
    <a:srgbClr val="284360"/>
    <a:srgbClr val="D3D5D2"/>
    <a:srgbClr val="101A26"/>
    <a:srgbClr val="C3C6C2"/>
    <a:srgbClr val="B3C8DF"/>
    <a:srgbClr val="C9D9E5"/>
    <a:srgbClr val="E6E5DF"/>
    <a:srgbClr val="5E8CAE"/>
    <a:srgbClr val="B6BB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83" autoAdjust="0"/>
    <p:restoredTop sz="89036" autoAdjust="0"/>
  </p:normalViewPr>
  <p:slideViewPr>
    <p:cSldViewPr snapToGrid="0" showGuides="1">
      <p:cViewPr>
        <p:scale>
          <a:sx n="103" d="100"/>
          <a:sy n="103" d="100"/>
        </p:scale>
        <p:origin x="-384" y="-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9BF5D-2A8F-470B-A896-646907FC80A2}" type="datetimeFigureOut">
              <a:rPr lang="zh-CN" altLang="en-US" smtClean="0"/>
              <a:t>15/4/18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4E619-9778-40AA-AE75-7F4693C1DE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9157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 smtClean="0"/>
              <a:t>众测相关背景介绍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2. </a:t>
            </a:r>
            <a:r>
              <a:rPr lang="zh-CN" altLang="en-US" dirty="0" smtClean="0"/>
              <a:t>众测实施案例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3. </a:t>
            </a:r>
            <a:r>
              <a:rPr lang="zh-CN" altLang="en-US" dirty="0" smtClean="0"/>
              <a:t>通过实施的案例看企业本质安全，引发思考。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4E619-9778-40AA-AE75-7F4693C1DEB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215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4E619-9778-40AA-AE75-7F4693C1DEB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757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以前的方式是 在</a:t>
            </a:r>
            <a:r>
              <a:rPr kumimoji="1" lang="en-US" altLang="zh-CN" dirty="0" smtClean="0"/>
              <a:t>session</a:t>
            </a:r>
            <a:r>
              <a:rPr kumimoji="1" lang="zh-CN" altLang="en-US" dirty="0" smtClean="0"/>
              <a:t>里改掉手机号 验证码发给了自己的手机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4E619-9778-40AA-AE75-7F4693C1DEB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757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4E619-9778-40AA-AE75-7F4693C1DEB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757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还有</a:t>
            </a:r>
            <a:r>
              <a:rPr kumimoji="1" lang="en-US" altLang="zh-CN" dirty="0" smtClean="0"/>
              <a:t>app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4E619-9778-40AA-AE75-7F4693C1DEB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113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4E619-9778-40AA-AE75-7F4693C1DEB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225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BC34E-0C24-45CF-8B7A-A36CC3A97C62}" type="datetimeFigureOut">
              <a:rPr lang="zh-CN" altLang="en-US" smtClean="0"/>
              <a:t>15/4/18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2A3A9-1549-4D5B-A962-9D9D4F7A60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77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BC34E-0C24-45CF-8B7A-A36CC3A97C62}" type="datetimeFigureOut">
              <a:rPr lang="zh-CN" altLang="en-US" smtClean="0"/>
              <a:t>15/4/18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2A3A9-1549-4D5B-A962-9D9D4F7A60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03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BC34E-0C24-45CF-8B7A-A36CC3A97C62}" type="datetimeFigureOut">
              <a:rPr lang="zh-CN" altLang="en-US" smtClean="0"/>
              <a:t>15/4/18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2A3A9-1549-4D5B-A962-9D9D4F7A60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61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BC34E-0C24-45CF-8B7A-A36CC3A97C62}" type="datetimeFigureOut">
              <a:rPr lang="zh-CN" altLang="en-US" smtClean="0"/>
              <a:t>15/4/18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2A3A9-1549-4D5B-A962-9D9D4F7A60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54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BC34E-0C24-45CF-8B7A-A36CC3A97C62}" type="datetimeFigureOut">
              <a:rPr lang="zh-CN" altLang="en-US" smtClean="0"/>
              <a:t>15/4/18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2A3A9-1549-4D5B-A962-9D9D4F7A60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97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BC34E-0C24-45CF-8B7A-A36CC3A97C62}" type="datetimeFigureOut">
              <a:rPr lang="zh-CN" altLang="en-US" smtClean="0"/>
              <a:t>15/4/18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2A3A9-1549-4D5B-A962-9D9D4F7A60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90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BC34E-0C24-45CF-8B7A-A36CC3A97C62}" type="datetimeFigureOut">
              <a:rPr lang="zh-CN" altLang="en-US" smtClean="0"/>
              <a:t>15/4/18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2A3A9-1549-4D5B-A962-9D9D4F7A60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79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BC34E-0C24-45CF-8B7A-A36CC3A97C62}" type="datetimeFigureOut">
              <a:rPr lang="zh-CN" altLang="en-US" smtClean="0"/>
              <a:t>15/4/18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2A3A9-1549-4D5B-A962-9D9D4F7A60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1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BC34E-0C24-45CF-8B7A-A36CC3A97C62}" type="datetimeFigureOut">
              <a:rPr lang="zh-CN" altLang="en-US" smtClean="0"/>
              <a:t>15/4/18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2A3A9-1549-4D5B-A962-9D9D4F7A60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48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BC34E-0C24-45CF-8B7A-A36CC3A97C62}" type="datetimeFigureOut">
              <a:rPr lang="zh-CN" altLang="en-US" smtClean="0"/>
              <a:t>15/4/18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2A3A9-1549-4D5B-A962-9D9D4F7A60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306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BC34E-0C24-45CF-8B7A-A36CC3A97C62}" type="datetimeFigureOut">
              <a:rPr lang="zh-CN" altLang="en-US" smtClean="0"/>
              <a:t>15/4/18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2A3A9-1549-4D5B-A962-9D9D4F7A60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53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5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BC34E-0C24-45CF-8B7A-A36CC3A97C62}" type="datetimeFigureOut">
              <a:rPr lang="zh-CN" altLang="en-US" smtClean="0"/>
              <a:t>15/4/18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2A3A9-1549-4D5B-A962-9D9D4F7A60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024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92030" y="1905128"/>
            <a:ext cx="10394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rgbClr val="1C3C56"/>
                </a:solidFill>
                <a:cs typeface="+mn-ea"/>
                <a:sym typeface="+mn-lt"/>
              </a:rPr>
              <a:t>众测漏洞榜之脑洞篇</a:t>
            </a:r>
            <a:endParaRPr lang="zh-CN" altLang="en-US" sz="4800" b="1" dirty="0">
              <a:solidFill>
                <a:srgbClr val="1C3C56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47736" y="4671777"/>
            <a:ext cx="673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 smtClean="0">
                <a:solidFill>
                  <a:srgbClr val="1C3C56"/>
                </a:solidFill>
                <a:cs typeface="+mn-ea"/>
                <a:sym typeface="+mn-lt"/>
              </a:rPr>
              <a:t>Valo@wooyun</a:t>
            </a:r>
            <a:endParaRPr lang="zh-CN" altLang="en-US" dirty="0">
              <a:solidFill>
                <a:srgbClr val="1C3C56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7208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6041656"/>
            <a:ext cx="3214688" cy="60599"/>
          </a:xfrm>
          <a:prstGeom prst="rect">
            <a:avLst/>
          </a:prstGeom>
          <a:solidFill>
            <a:srgbClr val="28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11944" y="201801"/>
            <a:ext cx="4652932" cy="584775"/>
            <a:chOff x="311944" y="147885"/>
            <a:chExt cx="4652932" cy="584775"/>
          </a:xfrm>
        </p:grpSpPr>
        <p:sp>
          <p:nvSpPr>
            <p:cNvPr id="18" name="文本框 17"/>
            <p:cNvSpPr txBox="1"/>
            <p:nvPr/>
          </p:nvSpPr>
          <p:spPr>
            <a:xfrm>
              <a:off x="499587" y="147885"/>
              <a:ext cx="7617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rgbClr val="284360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</a:t>
              </a:r>
              <a:r>
                <a:rPr lang="en-US" altLang="zh-CN" sz="3200" b="1" dirty="0">
                  <a:solidFill>
                    <a:srgbClr val="284360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6</a:t>
              </a:r>
              <a:endParaRPr lang="zh-CN" altLang="en-US" sz="3200" b="1" dirty="0" smtClean="0">
                <a:solidFill>
                  <a:srgbClr val="28436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31126" y="209441"/>
              <a:ext cx="33337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284360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程序员的“复仇”</a:t>
              </a:r>
              <a:r>
                <a:rPr lang="en-US" altLang="zh-CN" sz="2400" b="1" dirty="0">
                  <a:solidFill>
                    <a:srgbClr val="284360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3</a:t>
              </a:r>
              <a:endParaRPr lang="zh-CN" altLang="en-US" sz="2400" b="1" dirty="0" smtClean="0">
                <a:solidFill>
                  <a:srgbClr val="28436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311944" y="399524"/>
              <a:ext cx="214312" cy="81498"/>
              <a:chOff x="6904717" y="1996440"/>
              <a:chExt cx="4463371" cy="139700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6904717" y="1996440"/>
                <a:ext cx="4463371" cy="0"/>
              </a:xfrm>
              <a:prstGeom prst="line">
                <a:avLst/>
              </a:prstGeom>
              <a:ln w="25400" cap="rnd">
                <a:solidFill>
                  <a:srgbClr val="28436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6904717" y="2136140"/>
                <a:ext cx="4463371" cy="0"/>
              </a:xfrm>
              <a:prstGeom prst="line">
                <a:avLst/>
              </a:prstGeom>
              <a:ln w="25400" cap="rnd">
                <a:solidFill>
                  <a:srgbClr val="28436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/>
            <p:cNvGrpSpPr/>
            <p:nvPr/>
          </p:nvGrpSpPr>
          <p:grpSpPr>
            <a:xfrm>
              <a:off x="1232282" y="399524"/>
              <a:ext cx="214312" cy="81498"/>
              <a:chOff x="6904717" y="1996440"/>
              <a:chExt cx="4463371" cy="139700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6904717" y="1996440"/>
                <a:ext cx="4463371" cy="0"/>
              </a:xfrm>
              <a:prstGeom prst="line">
                <a:avLst/>
              </a:prstGeom>
              <a:ln w="25400" cap="rnd">
                <a:solidFill>
                  <a:srgbClr val="28436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6904717" y="2136140"/>
                <a:ext cx="4463371" cy="0"/>
              </a:xfrm>
              <a:prstGeom prst="line">
                <a:avLst/>
              </a:prstGeom>
              <a:ln w="25400" cap="rnd">
                <a:solidFill>
                  <a:srgbClr val="28436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451" y="1735362"/>
            <a:ext cx="9457839" cy="317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0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6041656"/>
            <a:ext cx="3214688" cy="60599"/>
          </a:xfrm>
          <a:prstGeom prst="rect">
            <a:avLst/>
          </a:prstGeom>
          <a:solidFill>
            <a:srgbClr val="28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11944" y="201801"/>
            <a:ext cx="4652932" cy="584775"/>
            <a:chOff x="311944" y="147885"/>
            <a:chExt cx="4652932" cy="584775"/>
          </a:xfrm>
        </p:grpSpPr>
        <p:sp>
          <p:nvSpPr>
            <p:cNvPr id="18" name="文本框 17"/>
            <p:cNvSpPr txBox="1"/>
            <p:nvPr/>
          </p:nvSpPr>
          <p:spPr>
            <a:xfrm>
              <a:off x="499587" y="147885"/>
              <a:ext cx="7617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rgbClr val="284360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07</a:t>
              </a:r>
              <a:endParaRPr lang="zh-CN" altLang="en-US" sz="3200" b="1" dirty="0" smtClean="0">
                <a:solidFill>
                  <a:srgbClr val="28436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31126" y="209441"/>
              <a:ext cx="33337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284360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金融背后的“安全”</a:t>
              </a: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311944" y="399524"/>
              <a:ext cx="214312" cy="81498"/>
              <a:chOff x="6904717" y="1996440"/>
              <a:chExt cx="4463371" cy="139700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6904717" y="1996440"/>
                <a:ext cx="4463371" cy="0"/>
              </a:xfrm>
              <a:prstGeom prst="line">
                <a:avLst/>
              </a:prstGeom>
              <a:ln w="25400" cap="rnd">
                <a:solidFill>
                  <a:srgbClr val="28436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6904717" y="2136140"/>
                <a:ext cx="4463371" cy="0"/>
              </a:xfrm>
              <a:prstGeom prst="line">
                <a:avLst/>
              </a:prstGeom>
              <a:ln w="25400" cap="rnd">
                <a:solidFill>
                  <a:srgbClr val="28436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/>
            <p:cNvGrpSpPr/>
            <p:nvPr/>
          </p:nvGrpSpPr>
          <p:grpSpPr>
            <a:xfrm>
              <a:off x="1232282" y="399524"/>
              <a:ext cx="214312" cy="81498"/>
              <a:chOff x="6904717" y="1996440"/>
              <a:chExt cx="4463371" cy="139700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6904717" y="1996440"/>
                <a:ext cx="4463371" cy="0"/>
              </a:xfrm>
              <a:prstGeom prst="line">
                <a:avLst/>
              </a:prstGeom>
              <a:ln w="25400" cap="rnd">
                <a:solidFill>
                  <a:srgbClr val="28436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6904717" y="2136140"/>
                <a:ext cx="4463371" cy="0"/>
              </a:xfrm>
              <a:prstGeom prst="line">
                <a:avLst/>
              </a:prstGeom>
              <a:ln w="25400" cap="rnd">
                <a:solidFill>
                  <a:srgbClr val="28436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" name="内容占位符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79" y="922106"/>
            <a:ext cx="9151414" cy="555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0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6041656"/>
            <a:ext cx="3214688" cy="60599"/>
          </a:xfrm>
          <a:prstGeom prst="rect">
            <a:avLst/>
          </a:prstGeom>
          <a:solidFill>
            <a:srgbClr val="28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2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11" y="515249"/>
            <a:ext cx="8492129" cy="5150736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499587" y="201801"/>
            <a:ext cx="761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28436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08</a:t>
            </a:r>
            <a:endParaRPr lang="zh-CN" altLang="en-US" sz="3200" b="1" dirty="0" smtClean="0">
              <a:solidFill>
                <a:srgbClr val="28436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631125" y="263357"/>
            <a:ext cx="3967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28436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任意用户密码重置那些事</a:t>
            </a:r>
          </a:p>
        </p:txBody>
      </p:sp>
      <p:cxnSp>
        <p:nvCxnSpPr>
          <p:cNvPr id="27" name="直接连接符 27"/>
          <p:cNvCxnSpPr/>
          <p:nvPr/>
        </p:nvCxnSpPr>
        <p:spPr>
          <a:xfrm>
            <a:off x="311944" y="453440"/>
            <a:ext cx="214312" cy="0"/>
          </a:xfrm>
          <a:prstGeom prst="line">
            <a:avLst/>
          </a:prstGeom>
          <a:ln w="25400" cap="rnd">
            <a:solidFill>
              <a:srgbClr val="2843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8"/>
          <p:cNvCxnSpPr/>
          <p:nvPr/>
        </p:nvCxnSpPr>
        <p:spPr>
          <a:xfrm>
            <a:off x="311944" y="534938"/>
            <a:ext cx="214312" cy="0"/>
          </a:xfrm>
          <a:prstGeom prst="line">
            <a:avLst/>
          </a:prstGeom>
          <a:ln w="25400" cap="rnd">
            <a:solidFill>
              <a:srgbClr val="2843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22"/>
          <p:cNvCxnSpPr/>
          <p:nvPr/>
        </p:nvCxnSpPr>
        <p:spPr>
          <a:xfrm>
            <a:off x="1232282" y="453440"/>
            <a:ext cx="214312" cy="0"/>
          </a:xfrm>
          <a:prstGeom prst="line">
            <a:avLst/>
          </a:prstGeom>
          <a:ln w="25400" cap="rnd">
            <a:solidFill>
              <a:srgbClr val="2843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23"/>
          <p:cNvCxnSpPr/>
          <p:nvPr/>
        </p:nvCxnSpPr>
        <p:spPr>
          <a:xfrm>
            <a:off x="1232282" y="534938"/>
            <a:ext cx="214312" cy="0"/>
          </a:xfrm>
          <a:prstGeom prst="line">
            <a:avLst/>
          </a:prstGeom>
          <a:ln w="25400" cap="rnd">
            <a:solidFill>
              <a:srgbClr val="2843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49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6041656"/>
            <a:ext cx="3214688" cy="60599"/>
          </a:xfrm>
          <a:prstGeom prst="rect">
            <a:avLst/>
          </a:prstGeom>
          <a:solidFill>
            <a:srgbClr val="28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9587" y="201801"/>
            <a:ext cx="761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28436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09</a:t>
            </a:r>
            <a:endParaRPr lang="zh-CN" altLang="en-US" sz="3200" b="1" dirty="0" smtClean="0">
              <a:solidFill>
                <a:srgbClr val="28436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631125" y="263357"/>
            <a:ext cx="3695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28436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某电商越权实现“脱库”</a:t>
            </a:r>
          </a:p>
        </p:txBody>
      </p:sp>
      <p:cxnSp>
        <p:nvCxnSpPr>
          <p:cNvPr id="15" name="直接连接符 28"/>
          <p:cNvCxnSpPr/>
          <p:nvPr/>
        </p:nvCxnSpPr>
        <p:spPr>
          <a:xfrm>
            <a:off x="311944" y="534938"/>
            <a:ext cx="214312" cy="0"/>
          </a:xfrm>
          <a:prstGeom prst="line">
            <a:avLst/>
          </a:prstGeom>
          <a:ln w="25400" cap="rnd">
            <a:solidFill>
              <a:srgbClr val="2843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23"/>
          <p:cNvCxnSpPr/>
          <p:nvPr/>
        </p:nvCxnSpPr>
        <p:spPr>
          <a:xfrm>
            <a:off x="1232282" y="534938"/>
            <a:ext cx="214312" cy="0"/>
          </a:xfrm>
          <a:prstGeom prst="line">
            <a:avLst/>
          </a:prstGeom>
          <a:ln w="25400" cap="rnd">
            <a:solidFill>
              <a:srgbClr val="2843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87" y="971421"/>
            <a:ext cx="8492129" cy="5150736"/>
          </a:xfrm>
          <a:prstGeom prst="rect">
            <a:avLst/>
          </a:prstGeom>
        </p:spPr>
      </p:pic>
      <p:cxnSp>
        <p:nvCxnSpPr>
          <p:cNvPr id="9" name="直接连接符 27"/>
          <p:cNvCxnSpPr/>
          <p:nvPr/>
        </p:nvCxnSpPr>
        <p:spPr>
          <a:xfrm>
            <a:off x="311944" y="453440"/>
            <a:ext cx="214312" cy="0"/>
          </a:xfrm>
          <a:prstGeom prst="line">
            <a:avLst/>
          </a:prstGeom>
          <a:ln w="25400" cap="rnd">
            <a:solidFill>
              <a:srgbClr val="2843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22"/>
          <p:cNvCxnSpPr/>
          <p:nvPr/>
        </p:nvCxnSpPr>
        <p:spPr>
          <a:xfrm>
            <a:off x="1232282" y="453440"/>
            <a:ext cx="214312" cy="0"/>
          </a:xfrm>
          <a:prstGeom prst="line">
            <a:avLst/>
          </a:prstGeom>
          <a:ln w="25400" cap="rnd">
            <a:solidFill>
              <a:srgbClr val="2843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65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6041656"/>
            <a:ext cx="3214688" cy="60599"/>
          </a:xfrm>
          <a:prstGeom prst="rect">
            <a:avLst/>
          </a:prstGeom>
          <a:solidFill>
            <a:srgbClr val="28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9587" y="201801"/>
            <a:ext cx="761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28436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10</a:t>
            </a:r>
            <a:endParaRPr lang="zh-CN" altLang="en-US" sz="3200" b="1" dirty="0" smtClean="0">
              <a:solidFill>
                <a:srgbClr val="28436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631125" y="263357"/>
            <a:ext cx="3695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28436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不同寻常的</a:t>
            </a:r>
            <a:r>
              <a:rPr lang="en-US" altLang="zh-CN" sz="2400" b="1" dirty="0" smtClean="0">
                <a:solidFill>
                  <a:srgbClr val="28436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SQL</a:t>
            </a:r>
            <a:r>
              <a:rPr lang="zh-CN" altLang="en-US" sz="2400" b="1" dirty="0" smtClean="0">
                <a:solidFill>
                  <a:srgbClr val="28436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注入</a:t>
            </a:r>
          </a:p>
        </p:txBody>
      </p:sp>
      <p:cxnSp>
        <p:nvCxnSpPr>
          <p:cNvPr id="15" name="直接连接符 28"/>
          <p:cNvCxnSpPr/>
          <p:nvPr/>
        </p:nvCxnSpPr>
        <p:spPr>
          <a:xfrm>
            <a:off x="311944" y="534938"/>
            <a:ext cx="214312" cy="0"/>
          </a:xfrm>
          <a:prstGeom prst="line">
            <a:avLst/>
          </a:prstGeom>
          <a:ln w="25400" cap="rnd">
            <a:solidFill>
              <a:srgbClr val="2843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23"/>
          <p:cNvCxnSpPr/>
          <p:nvPr/>
        </p:nvCxnSpPr>
        <p:spPr>
          <a:xfrm>
            <a:off x="1232282" y="534938"/>
            <a:ext cx="214312" cy="0"/>
          </a:xfrm>
          <a:prstGeom prst="line">
            <a:avLst/>
          </a:prstGeom>
          <a:ln w="25400" cap="rnd">
            <a:solidFill>
              <a:srgbClr val="2843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内容占位符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888" y="531092"/>
            <a:ext cx="9125293" cy="5534769"/>
          </a:xfrm>
          <a:prstGeom prst="rect">
            <a:avLst/>
          </a:prstGeom>
        </p:spPr>
      </p:pic>
      <p:cxnSp>
        <p:nvCxnSpPr>
          <p:cNvPr id="9" name="直接连接符 27"/>
          <p:cNvCxnSpPr/>
          <p:nvPr/>
        </p:nvCxnSpPr>
        <p:spPr>
          <a:xfrm>
            <a:off x="311944" y="453440"/>
            <a:ext cx="214312" cy="0"/>
          </a:xfrm>
          <a:prstGeom prst="line">
            <a:avLst/>
          </a:prstGeom>
          <a:ln w="25400" cap="rnd">
            <a:solidFill>
              <a:srgbClr val="2843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22"/>
          <p:cNvCxnSpPr/>
          <p:nvPr/>
        </p:nvCxnSpPr>
        <p:spPr>
          <a:xfrm>
            <a:off x="1232282" y="453440"/>
            <a:ext cx="214312" cy="0"/>
          </a:xfrm>
          <a:prstGeom prst="line">
            <a:avLst/>
          </a:prstGeom>
          <a:ln w="25400" cap="rnd">
            <a:solidFill>
              <a:srgbClr val="2843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65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6041656"/>
            <a:ext cx="3214688" cy="60599"/>
          </a:xfrm>
          <a:prstGeom prst="rect">
            <a:avLst/>
          </a:prstGeom>
          <a:solidFill>
            <a:srgbClr val="28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11944" y="201801"/>
            <a:ext cx="4652932" cy="584775"/>
            <a:chOff x="311944" y="147885"/>
            <a:chExt cx="4652932" cy="584775"/>
          </a:xfrm>
        </p:grpSpPr>
        <p:sp>
          <p:nvSpPr>
            <p:cNvPr id="18" name="文本框 17"/>
            <p:cNvSpPr txBox="1"/>
            <p:nvPr/>
          </p:nvSpPr>
          <p:spPr>
            <a:xfrm>
              <a:off x="499587" y="147885"/>
              <a:ext cx="7617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rgbClr val="284360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11</a:t>
              </a:r>
              <a:endParaRPr lang="zh-CN" altLang="en-US" sz="3200" b="1" dirty="0" smtClean="0">
                <a:solidFill>
                  <a:srgbClr val="28436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31126" y="209441"/>
              <a:ext cx="33337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2400" b="1" dirty="0" smtClean="0">
                  <a:solidFill>
                    <a:srgbClr val="284360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坑爹的</a:t>
              </a:r>
              <a:r>
                <a:rPr lang="zh-CN" altLang="en-US" sz="2400" b="1" dirty="0" smtClean="0">
                  <a:solidFill>
                    <a:srgbClr val="284360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过滤</a:t>
              </a: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311944" y="399524"/>
              <a:ext cx="214312" cy="81498"/>
              <a:chOff x="6904717" y="1996440"/>
              <a:chExt cx="4463371" cy="139700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6904717" y="1996440"/>
                <a:ext cx="4463371" cy="0"/>
              </a:xfrm>
              <a:prstGeom prst="line">
                <a:avLst/>
              </a:prstGeom>
              <a:ln w="25400" cap="rnd">
                <a:solidFill>
                  <a:srgbClr val="28436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6904717" y="2136140"/>
                <a:ext cx="4463371" cy="0"/>
              </a:xfrm>
              <a:prstGeom prst="line">
                <a:avLst/>
              </a:prstGeom>
              <a:ln w="25400" cap="rnd">
                <a:solidFill>
                  <a:srgbClr val="28436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/>
            <p:cNvGrpSpPr/>
            <p:nvPr/>
          </p:nvGrpSpPr>
          <p:grpSpPr>
            <a:xfrm>
              <a:off x="1232282" y="399524"/>
              <a:ext cx="214312" cy="81498"/>
              <a:chOff x="6904717" y="1996440"/>
              <a:chExt cx="4463371" cy="139700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6904717" y="1996440"/>
                <a:ext cx="4463371" cy="0"/>
              </a:xfrm>
              <a:prstGeom prst="line">
                <a:avLst/>
              </a:prstGeom>
              <a:ln w="25400" cap="rnd">
                <a:solidFill>
                  <a:srgbClr val="28436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6904717" y="2136140"/>
                <a:ext cx="4463371" cy="0"/>
              </a:xfrm>
              <a:prstGeom prst="line">
                <a:avLst/>
              </a:prstGeom>
              <a:ln w="25400" cap="rnd">
                <a:solidFill>
                  <a:srgbClr val="28436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矩形 13"/>
          <p:cNvSpPr/>
          <p:nvPr/>
        </p:nvSpPr>
        <p:spPr>
          <a:xfrm>
            <a:off x="901106" y="737270"/>
            <a:ext cx="7467599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284360"/>
                </a:solidFill>
                <a:cs typeface="+mn-ea"/>
              </a:rPr>
              <a:t>http://</a:t>
            </a:r>
            <a:r>
              <a:rPr lang="en-US" altLang="zh-TW" dirty="0" err="1">
                <a:solidFill>
                  <a:srgbClr val="284360"/>
                </a:solidFill>
                <a:cs typeface="+mn-ea"/>
              </a:rPr>
              <a:t>xxxxcom</a:t>
            </a:r>
            <a:r>
              <a:rPr lang="en-US" altLang="zh-TW" dirty="0">
                <a:solidFill>
                  <a:srgbClr val="284360"/>
                </a:solidFill>
                <a:cs typeface="+mn-ea"/>
              </a:rPr>
              <a:t>/</a:t>
            </a:r>
            <a:r>
              <a:rPr lang="en-US" altLang="zh-TW" dirty="0" err="1">
                <a:solidFill>
                  <a:srgbClr val="284360"/>
                </a:solidFill>
                <a:cs typeface="+mn-ea"/>
              </a:rPr>
              <a:t>index.php?action</a:t>
            </a:r>
            <a:r>
              <a:rPr lang="en-US" altLang="zh-TW" dirty="0">
                <a:solidFill>
                  <a:srgbClr val="284360"/>
                </a:solidFill>
                <a:cs typeface="+mn-ea"/>
              </a:rPr>
              <a:t>=</a:t>
            </a:r>
            <a:r>
              <a:rPr lang="en-US" altLang="zh-TW" dirty="0" err="1">
                <a:solidFill>
                  <a:srgbClr val="284360"/>
                </a:solidFill>
                <a:cs typeface="+mn-ea"/>
              </a:rPr>
              <a:t>user&amp;method</a:t>
            </a:r>
            <a:r>
              <a:rPr lang="en-US" altLang="zh-TW" dirty="0">
                <a:solidFill>
                  <a:srgbClr val="284360"/>
                </a:solidFill>
                <a:cs typeface="+mn-ea"/>
              </a:rPr>
              <a:t>=</a:t>
            </a:r>
            <a:r>
              <a:rPr lang="en-US" altLang="zh-TW" dirty="0" err="1">
                <a:solidFill>
                  <a:srgbClr val="284360"/>
                </a:solidFill>
                <a:cs typeface="+mn-ea"/>
              </a:rPr>
              <a:t>search&amp;pos_belong</a:t>
            </a:r>
            <a:r>
              <a:rPr lang="en-US" altLang="zh-TW" dirty="0">
                <a:solidFill>
                  <a:srgbClr val="284360"/>
                </a:solidFill>
                <a:cs typeface="+mn-ea"/>
              </a:rPr>
              <a:t>=2&amp;pos_city=0&amp;pos_type=0&amp;keywords=a\%27%20or%201=1%20limit%200,10%23 </a:t>
            </a:r>
          </a:p>
          <a:p>
            <a:endParaRPr lang="en-US" altLang="zh-TW" dirty="0">
              <a:solidFill>
                <a:srgbClr val="284360"/>
              </a:solidFill>
              <a:cs typeface="+mn-ea"/>
            </a:endParaRPr>
          </a:p>
          <a:p>
            <a:r>
              <a:rPr lang="zh-TW" altLang="en-US" dirty="0">
                <a:solidFill>
                  <a:srgbClr val="284360"/>
                </a:solidFill>
                <a:cs typeface="+mn-ea"/>
              </a:rPr>
              <a:t>注入点为 </a:t>
            </a:r>
            <a:r>
              <a:rPr lang="en-US" altLang="zh-TW" dirty="0">
                <a:solidFill>
                  <a:srgbClr val="284360"/>
                </a:solidFill>
                <a:cs typeface="+mn-ea"/>
              </a:rPr>
              <a:t>keywords </a:t>
            </a:r>
          </a:p>
          <a:p>
            <a:r>
              <a:rPr lang="zh-TW" altLang="en-US" dirty="0">
                <a:solidFill>
                  <a:srgbClr val="284360"/>
                </a:solidFill>
                <a:cs typeface="+mn-ea"/>
              </a:rPr>
              <a:t>可以看出过滤规则为 </a:t>
            </a:r>
            <a:r>
              <a:rPr lang="en-US" altLang="zh-TW" dirty="0">
                <a:solidFill>
                  <a:srgbClr val="284360"/>
                </a:solidFill>
                <a:cs typeface="+mn-ea"/>
              </a:rPr>
              <a:t>replace  '  '' </a:t>
            </a:r>
            <a:r>
              <a:rPr lang="zh-TW" altLang="en-US" dirty="0">
                <a:solidFill>
                  <a:srgbClr val="284360"/>
                </a:solidFill>
                <a:cs typeface="+mn-ea"/>
              </a:rPr>
              <a:t>，那么  </a:t>
            </a:r>
            <a:r>
              <a:rPr lang="en-US" altLang="zh-TW" dirty="0">
                <a:solidFill>
                  <a:srgbClr val="284360"/>
                </a:solidFill>
                <a:cs typeface="+mn-ea"/>
              </a:rPr>
              <a:t>\' </a:t>
            </a:r>
            <a:r>
              <a:rPr lang="zh-TW" altLang="en-US" dirty="0">
                <a:solidFill>
                  <a:srgbClr val="284360"/>
                </a:solidFill>
                <a:cs typeface="+mn-ea"/>
              </a:rPr>
              <a:t>过滤为  </a:t>
            </a:r>
            <a:r>
              <a:rPr lang="en-US" altLang="zh-TW" dirty="0">
                <a:solidFill>
                  <a:srgbClr val="284360"/>
                </a:solidFill>
                <a:cs typeface="+mn-ea"/>
              </a:rPr>
              <a:t>\'' </a:t>
            </a:r>
            <a:r>
              <a:rPr lang="zh-TW" altLang="en-US" dirty="0">
                <a:solidFill>
                  <a:srgbClr val="284360"/>
                </a:solidFill>
                <a:cs typeface="+mn-ea"/>
              </a:rPr>
              <a:t>从而造成注入</a:t>
            </a:r>
            <a:endParaRPr lang="zh-CN" altLang="en-US" dirty="0">
              <a:solidFill>
                <a:srgbClr val="284360"/>
              </a:solidFill>
              <a:cs typeface="+mn-ea"/>
            </a:endParaRPr>
          </a:p>
        </p:txBody>
      </p:sp>
      <p:pic>
        <p:nvPicPr>
          <p:cNvPr id="15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736" y="2332037"/>
            <a:ext cx="7458105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36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6041656"/>
            <a:ext cx="3214688" cy="60599"/>
          </a:xfrm>
          <a:prstGeom prst="rect">
            <a:avLst/>
          </a:prstGeom>
          <a:solidFill>
            <a:srgbClr val="28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11944" y="201801"/>
            <a:ext cx="4652932" cy="584775"/>
            <a:chOff x="311944" y="147885"/>
            <a:chExt cx="4652932" cy="584775"/>
          </a:xfrm>
        </p:grpSpPr>
        <p:sp>
          <p:nvSpPr>
            <p:cNvPr id="18" name="文本框 17"/>
            <p:cNvSpPr txBox="1"/>
            <p:nvPr/>
          </p:nvSpPr>
          <p:spPr>
            <a:xfrm>
              <a:off x="499587" y="147885"/>
              <a:ext cx="7617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rgbClr val="284360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1</a:t>
              </a:r>
              <a:r>
                <a:rPr lang="en-US" altLang="zh-CN" sz="3200" b="1" dirty="0">
                  <a:solidFill>
                    <a:srgbClr val="284360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2</a:t>
              </a:r>
              <a:endParaRPr lang="zh-CN" altLang="en-US" sz="3200" b="1" dirty="0" smtClean="0">
                <a:solidFill>
                  <a:srgbClr val="28436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31126" y="209441"/>
              <a:ext cx="33337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284360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“爆”库</a:t>
              </a: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311944" y="399524"/>
              <a:ext cx="214312" cy="81498"/>
              <a:chOff x="6904717" y="1996440"/>
              <a:chExt cx="4463371" cy="139700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6904717" y="1996440"/>
                <a:ext cx="4463371" cy="0"/>
              </a:xfrm>
              <a:prstGeom prst="line">
                <a:avLst/>
              </a:prstGeom>
              <a:ln w="25400" cap="rnd">
                <a:solidFill>
                  <a:srgbClr val="28436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6904717" y="2136140"/>
                <a:ext cx="4463371" cy="0"/>
              </a:xfrm>
              <a:prstGeom prst="line">
                <a:avLst/>
              </a:prstGeom>
              <a:ln w="25400" cap="rnd">
                <a:solidFill>
                  <a:srgbClr val="28436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/>
            <p:cNvGrpSpPr/>
            <p:nvPr/>
          </p:nvGrpSpPr>
          <p:grpSpPr>
            <a:xfrm>
              <a:off x="1232282" y="399524"/>
              <a:ext cx="214312" cy="81498"/>
              <a:chOff x="6904717" y="1996440"/>
              <a:chExt cx="4463371" cy="139700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6904717" y="1996440"/>
                <a:ext cx="4463371" cy="0"/>
              </a:xfrm>
              <a:prstGeom prst="line">
                <a:avLst/>
              </a:prstGeom>
              <a:ln w="25400" cap="rnd">
                <a:solidFill>
                  <a:srgbClr val="28436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6904717" y="2136140"/>
                <a:ext cx="4463371" cy="0"/>
              </a:xfrm>
              <a:prstGeom prst="line">
                <a:avLst/>
              </a:prstGeom>
              <a:ln w="25400" cap="rnd">
                <a:solidFill>
                  <a:srgbClr val="28436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90" y="860971"/>
            <a:ext cx="7990961" cy="4842083"/>
          </a:xfrm>
          <a:prstGeom prst="rect">
            <a:avLst/>
          </a:prstGeom>
        </p:spPr>
      </p:pic>
      <p:pic>
        <p:nvPicPr>
          <p:cNvPr id="13" name="内容占位符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290" y="523582"/>
            <a:ext cx="8900573" cy="539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6041656"/>
            <a:ext cx="3214688" cy="60599"/>
          </a:xfrm>
          <a:prstGeom prst="rect">
            <a:avLst/>
          </a:prstGeom>
          <a:solidFill>
            <a:srgbClr val="28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11944" y="201801"/>
            <a:ext cx="4652932" cy="584775"/>
            <a:chOff x="311944" y="147885"/>
            <a:chExt cx="4652932" cy="584775"/>
          </a:xfrm>
        </p:grpSpPr>
        <p:sp>
          <p:nvSpPr>
            <p:cNvPr id="18" name="文本框 17"/>
            <p:cNvSpPr txBox="1"/>
            <p:nvPr/>
          </p:nvSpPr>
          <p:spPr>
            <a:xfrm>
              <a:off x="499587" y="147885"/>
              <a:ext cx="7617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rgbClr val="284360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1</a:t>
              </a:r>
              <a:r>
                <a:rPr lang="en-US" altLang="zh-CN" sz="3200" b="1" dirty="0">
                  <a:solidFill>
                    <a:srgbClr val="284360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3</a:t>
              </a:r>
              <a:endParaRPr lang="zh-CN" altLang="en-US" sz="3200" b="1" dirty="0" smtClean="0">
                <a:solidFill>
                  <a:srgbClr val="28436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31126" y="209441"/>
              <a:ext cx="33337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284360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不该写的“</a:t>
              </a:r>
              <a:r>
                <a:rPr lang="en-US" altLang="zh-CN" sz="2400" b="1" dirty="0" smtClean="0">
                  <a:solidFill>
                    <a:srgbClr val="284360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shell</a:t>
              </a:r>
              <a:r>
                <a:rPr lang="zh-CN" altLang="en-US" sz="2400" b="1" dirty="0" smtClean="0">
                  <a:solidFill>
                    <a:srgbClr val="284360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”</a:t>
              </a: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311944" y="399524"/>
              <a:ext cx="214312" cy="81498"/>
              <a:chOff x="6904717" y="1996440"/>
              <a:chExt cx="4463371" cy="139700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6904717" y="1996440"/>
                <a:ext cx="4463371" cy="0"/>
              </a:xfrm>
              <a:prstGeom prst="line">
                <a:avLst/>
              </a:prstGeom>
              <a:ln w="25400" cap="rnd">
                <a:solidFill>
                  <a:srgbClr val="28436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6904717" y="2136140"/>
                <a:ext cx="4463371" cy="0"/>
              </a:xfrm>
              <a:prstGeom prst="line">
                <a:avLst/>
              </a:prstGeom>
              <a:ln w="25400" cap="rnd">
                <a:solidFill>
                  <a:srgbClr val="28436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/>
            <p:cNvGrpSpPr/>
            <p:nvPr/>
          </p:nvGrpSpPr>
          <p:grpSpPr>
            <a:xfrm>
              <a:off x="1232282" y="399524"/>
              <a:ext cx="214312" cy="81498"/>
              <a:chOff x="6904717" y="1996440"/>
              <a:chExt cx="4463371" cy="139700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6904717" y="1996440"/>
                <a:ext cx="4463371" cy="0"/>
              </a:xfrm>
              <a:prstGeom prst="line">
                <a:avLst/>
              </a:prstGeom>
              <a:ln w="25400" cap="rnd">
                <a:solidFill>
                  <a:srgbClr val="28436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6904717" y="2136140"/>
                <a:ext cx="4463371" cy="0"/>
              </a:xfrm>
              <a:prstGeom prst="line">
                <a:avLst/>
              </a:prstGeom>
              <a:ln w="25400" cap="rnd">
                <a:solidFill>
                  <a:srgbClr val="28436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131" y="798815"/>
            <a:ext cx="8381153" cy="508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0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6041656"/>
            <a:ext cx="3214688" cy="60599"/>
          </a:xfrm>
          <a:prstGeom prst="rect">
            <a:avLst/>
          </a:prstGeom>
          <a:solidFill>
            <a:srgbClr val="28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11944" y="201801"/>
            <a:ext cx="4652932" cy="584775"/>
            <a:chOff x="311944" y="147885"/>
            <a:chExt cx="4652932" cy="584775"/>
          </a:xfrm>
        </p:grpSpPr>
        <p:sp>
          <p:nvSpPr>
            <p:cNvPr id="18" name="文本框 17"/>
            <p:cNvSpPr txBox="1"/>
            <p:nvPr/>
          </p:nvSpPr>
          <p:spPr>
            <a:xfrm>
              <a:off x="499587" y="147885"/>
              <a:ext cx="7617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rgbClr val="284360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14</a:t>
              </a:r>
              <a:endParaRPr lang="zh-CN" altLang="en-US" sz="3200" b="1" dirty="0" smtClean="0">
                <a:solidFill>
                  <a:srgbClr val="28436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31126" y="209441"/>
              <a:ext cx="33337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284360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“失控”的权限</a:t>
              </a: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311944" y="399524"/>
              <a:ext cx="214312" cy="81498"/>
              <a:chOff x="6904717" y="1996440"/>
              <a:chExt cx="4463371" cy="139700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6904717" y="1996440"/>
                <a:ext cx="4463371" cy="0"/>
              </a:xfrm>
              <a:prstGeom prst="line">
                <a:avLst/>
              </a:prstGeom>
              <a:ln w="25400" cap="rnd">
                <a:solidFill>
                  <a:srgbClr val="28436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6904717" y="2136140"/>
                <a:ext cx="4463371" cy="0"/>
              </a:xfrm>
              <a:prstGeom prst="line">
                <a:avLst/>
              </a:prstGeom>
              <a:ln w="25400" cap="rnd">
                <a:solidFill>
                  <a:srgbClr val="28436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/>
            <p:cNvGrpSpPr/>
            <p:nvPr/>
          </p:nvGrpSpPr>
          <p:grpSpPr>
            <a:xfrm>
              <a:off x="1232282" y="399524"/>
              <a:ext cx="214312" cy="81498"/>
              <a:chOff x="6904717" y="1996440"/>
              <a:chExt cx="4463371" cy="139700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6904717" y="1996440"/>
                <a:ext cx="4463371" cy="0"/>
              </a:xfrm>
              <a:prstGeom prst="line">
                <a:avLst/>
              </a:prstGeom>
              <a:ln w="25400" cap="rnd">
                <a:solidFill>
                  <a:srgbClr val="28436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6904717" y="2136140"/>
                <a:ext cx="4463371" cy="0"/>
              </a:xfrm>
              <a:prstGeom prst="line">
                <a:avLst/>
              </a:prstGeom>
              <a:ln w="25400" cap="rnd">
                <a:solidFill>
                  <a:srgbClr val="28436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矩形 11"/>
          <p:cNvSpPr/>
          <p:nvPr/>
        </p:nvSpPr>
        <p:spPr>
          <a:xfrm>
            <a:off x="607414" y="1417638"/>
            <a:ext cx="5471632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284360"/>
                </a:solidFill>
                <a:cs typeface="+mn-ea"/>
              </a:rPr>
              <a:t>scitd</a:t>
            </a:r>
            <a:r>
              <a:rPr lang="zh-CN" altLang="en-US" dirty="0">
                <a:solidFill>
                  <a:srgbClr val="284360"/>
                </a:solidFill>
                <a:cs typeface="+mn-ea"/>
              </a:rPr>
              <a:t>服务对</a:t>
            </a:r>
            <a:r>
              <a:rPr lang="en-US" altLang="zh-CN" dirty="0" err="1">
                <a:solidFill>
                  <a:srgbClr val="284360"/>
                </a:solidFill>
                <a:cs typeface="+mn-ea"/>
              </a:rPr>
              <a:t>localhost</a:t>
            </a:r>
            <a:r>
              <a:rPr lang="zh-CN" altLang="en-US" dirty="0">
                <a:solidFill>
                  <a:srgbClr val="284360"/>
                </a:solidFill>
                <a:cs typeface="+mn-ea"/>
              </a:rPr>
              <a:t>监听了</a:t>
            </a:r>
            <a:r>
              <a:rPr lang="en-US" altLang="zh-CN" dirty="0">
                <a:solidFill>
                  <a:srgbClr val="284360"/>
                </a:solidFill>
                <a:cs typeface="+mn-ea"/>
              </a:rPr>
              <a:t>31415</a:t>
            </a:r>
            <a:r>
              <a:rPr lang="zh-CN" altLang="en-US" dirty="0">
                <a:solidFill>
                  <a:srgbClr val="284360"/>
                </a:solidFill>
                <a:cs typeface="+mn-ea"/>
              </a:rPr>
              <a:t>端口，用以实现一些诊断和</a:t>
            </a:r>
            <a:r>
              <a:rPr lang="en-US" altLang="zh-CN" dirty="0" err="1">
                <a:solidFill>
                  <a:srgbClr val="284360"/>
                </a:solidFill>
                <a:cs typeface="+mn-ea"/>
              </a:rPr>
              <a:t>bugreport</a:t>
            </a:r>
            <a:r>
              <a:rPr lang="zh-CN" altLang="en-US" dirty="0">
                <a:solidFill>
                  <a:srgbClr val="284360"/>
                </a:solidFill>
                <a:cs typeface="+mn-ea"/>
              </a:rPr>
              <a:t>服务，但是对命令过滤不严，例如</a:t>
            </a:r>
            <a:r>
              <a:rPr lang="en-US" altLang="zh-CN" dirty="0" err="1">
                <a:solidFill>
                  <a:srgbClr val="284360"/>
                </a:solidFill>
                <a:cs typeface="+mn-ea"/>
              </a:rPr>
              <a:t>a_test</a:t>
            </a:r>
            <a:r>
              <a:rPr lang="en-US" altLang="zh-CN" dirty="0">
                <a:solidFill>
                  <a:srgbClr val="284360"/>
                </a:solidFill>
                <a:cs typeface="+mn-ea"/>
              </a:rPr>
              <a:t>-count</a:t>
            </a:r>
            <a:r>
              <a:rPr lang="zh-CN" altLang="en-US" dirty="0">
                <a:solidFill>
                  <a:srgbClr val="284360"/>
                </a:solidFill>
                <a:cs typeface="+mn-ea"/>
              </a:rPr>
              <a:t>指令分支</a:t>
            </a:r>
            <a:r>
              <a:rPr lang="en-US" altLang="zh-CN" dirty="0">
                <a:solidFill>
                  <a:srgbClr val="284360"/>
                </a:solidFill>
                <a:cs typeface="+mn-ea"/>
              </a:rPr>
              <a:t>, </a:t>
            </a:r>
            <a:r>
              <a:rPr lang="zh-CN" altLang="en-US" dirty="0">
                <a:solidFill>
                  <a:srgbClr val="284360"/>
                </a:solidFill>
                <a:cs typeface="+mn-ea"/>
              </a:rPr>
              <a:t>导致存在</a:t>
            </a:r>
            <a:r>
              <a:rPr lang="en-US" altLang="zh-CN" dirty="0">
                <a:solidFill>
                  <a:srgbClr val="284360"/>
                </a:solidFill>
                <a:cs typeface="+mn-ea"/>
              </a:rPr>
              <a:t>command injection</a:t>
            </a:r>
            <a:r>
              <a:rPr lang="zh-CN" altLang="en-US" dirty="0">
                <a:solidFill>
                  <a:srgbClr val="284360"/>
                </a:solidFill>
                <a:cs typeface="+mn-ea"/>
              </a:rPr>
              <a:t>进而代码执行。然后这个</a:t>
            </a:r>
            <a:r>
              <a:rPr lang="en-US" altLang="zh-CN" dirty="0">
                <a:solidFill>
                  <a:srgbClr val="284360"/>
                </a:solidFill>
                <a:cs typeface="+mn-ea"/>
              </a:rPr>
              <a:t>debug</a:t>
            </a:r>
            <a:r>
              <a:rPr lang="zh-CN" altLang="en-US" dirty="0">
                <a:solidFill>
                  <a:srgbClr val="284360"/>
                </a:solidFill>
                <a:cs typeface="+mn-ea"/>
              </a:rPr>
              <a:t>服务应该还泄露了一大堆其他的权限，比如进行录音操作，操作屏幕什么的。 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493" y="304439"/>
            <a:ext cx="3659399" cy="650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0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6041656"/>
            <a:ext cx="3214688" cy="60599"/>
          </a:xfrm>
          <a:prstGeom prst="rect">
            <a:avLst/>
          </a:prstGeom>
          <a:solidFill>
            <a:srgbClr val="28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11943" y="201801"/>
            <a:ext cx="5286203" cy="892553"/>
            <a:chOff x="311944" y="147885"/>
            <a:chExt cx="4652932" cy="892553"/>
          </a:xfrm>
        </p:grpSpPr>
        <p:sp>
          <p:nvSpPr>
            <p:cNvPr id="18" name="文本框 17"/>
            <p:cNvSpPr txBox="1"/>
            <p:nvPr/>
          </p:nvSpPr>
          <p:spPr>
            <a:xfrm>
              <a:off x="499587" y="147885"/>
              <a:ext cx="7617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rgbClr val="284360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1</a:t>
              </a:r>
              <a:r>
                <a:rPr lang="en-US" altLang="zh-CN" sz="3200" b="1" dirty="0">
                  <a:solidFill>
                    <a:srgbClr val="284360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5</a:t>
              </a:r>
              <a:endParaRPr lang="zh-CN" altLang="en-US" sz="3200" b="1" dirty="0" smtClean="0">
                <a:solidFill>
                  <a:srgbClr val="28436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31126" y="209441"/>
              <a:ext cx="33337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284360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如何通过客户端搞定“后端”</a:t>
              </a: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311944" y="399524"/>
              <a:ext cx="214312" cy="81498"/>
              <a:chOff x="6904717" y="1996440"/>
              <a:chExt cx="4463371" cy="139700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6904717" y="1996440"/>
                <a:ext cx="4463371" cy="0"/>
              </a:xfrm>
              <a:prstGeom prst="line">
                <a:avLst/>
              </a:prstGeom>
              <a:ln w="25400" cap="rnd">
                <a:solidFill>
                  <a:srgbClr val="28436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6904717" y="2136140"/>
                <a:ext cx="4463371" cy="0"/>
              </a:xfrm>
              <a:prstGeom prst="line">
                <a:avLst/>
              </a:prstGeom>
              <a:ln w="25400" cap="rnd">
                <a:solidFill>
                  <a:srgbClr val="28436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/>
            <p:cNvGrpSpPr/>
            <p:nvPr/>
          </p:nvGrpSpPr>
          <p:grpSpPr>
            <a:xfrm>
              <a:off x="1232282" y="399524"/>
              <a:ext cx="214312" cy="81498"/>
              <a:chOff x="6904717" y="1996440"/>
              <a:chExt cx="4463371" cy="139700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6904717" y="1996440"/>
                <a:ext cx="4463371" cy="0"/>
              </a:xfrm>
              <a:prstGeom prst="line">
                <a:avLst/>
              </a:prstGeom>
              <a:ln w="25400" cap="rnd">
                <a:solidFill>
                  <a:srgbClr val="28436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6904717" y="2136140"/>
                <a:ext cx="4463371" cy="0"/>
              </a:xfrm>
              <a:prstGeom prst="line">
                <a:avLst/>
              </a:prstGeom>
              <a:ln w="25400" cap="rnd">
                <a:solidFill>
                  <a:srgbClr val="28436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" name="内容占位符 3"/>
          <p:cNvPicPr>
            <a:picLocks noChangeAspect="1"/>
          </p:cNvPicPr>
          <p:nvPr/>
        </p:nvPicPr>
        <p:blipFill>
          <a:blip r:embed="rId2"/>
          <a:srcRect l="-1715" r="-1715"/>
          <a:stretch>
            <a:fillRect/>
          </a:stretch>
        </p:blipFill>
        <p:spPr>
          <a:xfrm>
            <a:off x="4298595" y="922107"/>
            <a:ext cx="3518602" cy="21325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342" y="3107246"/>
            <a:ext cx="9140103" cy="240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6041656"/>
            <a:ext cx="3214688" cy="60599"/>
          </a:xfrm>
          <a:prstGeom prst="rect">
            <a:avLst/>
          </a:prstGeom>
          <a:solidFill>
            <a:srgbClr val="28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177013" y="6309145"/>
            <a:ext cx="154009" cy="301311"/>
          </a:xfrm>
          <a:prstGeom prst="rect">
            <a:avLst/>
          </a:prstGeom>
          <a:solidFill>
            <a:srgbClr val="284360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284360"/>
              </a:solidFill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11944" y="201801"/>
            <a:ext cx="4652932" cy="584775"/>
            <a:chOff x="311944" y="147885"/>
            <a:chExt cx="4652932" cy="584775"/>
          </a:xfrm>
        </p:grpSpPr>
        <p:sp>
          <p:nvSpPr>
            <p:cNvPr id="18" name="文本框 17"/>
            <p:cNvSpPr txBox="1"/>
            <p:nvPr/>
          </p:nvSpPr>
          <p:spPr>
            <a:xfrm>
              <a:off x="499587" y="147885"/>
              <a:ext cx="7617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rgbClr val="284360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</a:t>
              </a:r>
              <a:r>
                <a:rPr lang="en-US" altLang="zh-CN" sz="3200" b="1" dirty="0">
                  <a:solidFill>
                    <a:srgbClr val="284360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1</a:t>
              </a:r>
              <a:endParaRPr lang="zh-CN" altLang="en-US" sz="3200" b="1" dirty="0" smtClean="0">
                <a:solidFill>
                  <a:srgbClr val="28436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31126" y="209441"/>
              <a:ext cx="33337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284360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我就是你</a:t>
              </a: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311944" y="399524"/>
              <a:ext cx="214312" cy="81498"/>
              <a:chOff x="6904717" y="1996440"/>
              <a:chExt cx="4463371" cy="139700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6904717" y="1996440"/>
                <a:ext cx="4463371" cy="0"/>
              </a:xfrm>
              <a:prstGeom prst="line">
                <a:avLst/>
              </a:prstGeom>
              <a:ln w="25400" cap="rnd">
                <a:solidFill>
                  <a:srgbClr val="28436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6904717" y="2136140"/>
                <a:ext cx="4463371" cy="0"/>
              </a:xfrm>
              <a:prstGeom prst="line">
                <a:avLst/>
              </a:prstGeom>
              <a:ln w="25400" cap="rnd">
                <a:solidFill>
                  <a:srgbClr val="28436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/>
            <p:cNvGrpSpPr/>
            <p:nvPr/>
          </p:nvGrpSpPr>
          <p:grpSpPr>
            <a:xfrm>
              <a:off x="1232282" y="399524"/>
              <a:ext cx="214312" cy="81498"/>
              <a:chOff x="6904717" y="1996440"/>
              <a:chExt cx="4463371" cy="139700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6904717" y="1996440"/>
                <a:ext cx="4463371" cy="0"/>
              </a:xfrm>
              <a:prstGeom prst="line">
                <a:avLst/>
              </a:prstGeom>
              <a:ln w="25400" cap="rnd">
                <a:solidFill>
                  <a:srgbClr val="28436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6904717" y="2136140"/>
                <a:ext cx="4463371" cy="0"/>
              </a:xfrm>
              <a:prstGeom prst="line">
                <a:avLst/>
              </a:prstGeom>
              <a:ln w="25400" cap="rnd">
                <a:solidFill>
                  <a:srgbClr val="28436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文本框 1"/>
          <p:cNvSpPr txBox="1"/>
          <p:nvPr/>
        </p:nvSpPr>
        <p:spPr>
          <a:xfrm>
            <a:off x="727513" y="776726"/>
            <a:ext cx="5610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 smtClean="0">
                <a:solidFill>
                  <a:srgbClr val="2843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一个域名劫持的故事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10" y="1368517"/>
            <a:ext cx="7522838" cy="43005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484" y="1380846"/>
            <a:ext cx="10145350" cy="42781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8016" y="1374769"/>
            <a:ext cx="5510338" cy="42868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2303" y="1405876"/>
            <a:ext cx="5411362" cy="4499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8103" y="1371228"/>
            <a:ext cx="7615408" cy="428777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0208" y="1368517"/>
            <a:ext cx="8911792" cy="42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62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6041656"/>
            <a:ext cx="3214688" cy="60599"/>
          </a:xfrm>
          <a:prstGeom prst="rect">
            <a:avLst/>
          </a:prstGeom>
          <a:solidFill>
            <a:srgbClr val="28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11944" y="201801"/>
            <a:ext cx="5113572" cy="584775"/>
            <a:chOff x="311944" y="147885"/>
            <a:chExt cx="5113572" cy="584775"/>
          </a:xfrm>
        </p:grpSpPr>
        <p:sp>
          <p:nvSpPr>
            <p:cNvPr id="18" name="文本框 17"/>
            <p:cNvSpPr txBox="1"/>
            <p:nvPr/>
          </p:nvSpPr>
          <p:spPr>
            <a:xfrm>
              <a:off x="499587" y="147885"/>
              <a:ext cx="7617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rgbClr val="284360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1</a:t>
              </a:r>
              <a:r>
                <a:rPr lang="en-US" altLang="zh-CN" sz="3200" b="1" dirty="0">
                  <a:solidFill>
                    <a:srgbClr val="284360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6</a:t>
              </a:r>
              <a:endParaRPr lang="zh-CN" altLang="en-US" sz="3200" b="1" dirty="0" smtClean="0">
                <a:solidFill>
                  <a:srgbClr val="28436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31125" y="209441"/>
              <a:ext cx="37943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284360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神奇的认证方式</a:t>
              </a:r>
              <a:r>
                <a:rPr lang="en-US" altLang="zh-CN" sz="2400" b="1" dirty="0" smtClean="0">
                  <a:solidFill>
                    <a:srgbClr val="284360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-</a:t>
              </a:r>
              <a:r>
                <a:rPr lang="zh-CN" altLang="en-US" sz="2400" b="1" dirty="0" smtClean="0">
                  <a:solidFill>
                    <a:srgbClr val="284360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“无需密码”</a:t>
              </a: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311944" y="399524"/>
              <a:ext cx="214312" cy="81498"/>
              <a:chOff x="6904717" y="1996440"/>
              <a:chExt cx="4463371" cy="139700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6904717" y="1996440"/>
                <a:ext cx="4463371" cy="0"/>
              </a:xfrm>
              <a:prstGeom prst="line">
                <a:avLst/>
              </a:prstGeom>
              <a:ln w="25400" cap="rnd">
                <a:solidFill>
                  <a:srgbClr val="28436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6904717" y="2136140"/>
                <a:ext cx="4463371" cy="0"/>
              </a:xfrm>
              <a:prstGeom prst="line">
                <a:avLst/>
              </a:prstGeom>
              <a:ln w="25400" cap="rnd">
                <a:solidFill>
                  <a:srgbClr val="28436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/>
            <p:cNvGrpSpPr/>
            <p:nvPr/>
          </p:nvGrpSpPr>
          <p:grpSpPr>
            <a:xfrm>
              <a:off x="1232282" y="399524"/>
              <a:ext cx="214312" cy="81498"/>
              <a:chOff x="6904717" y="1996440"/>
              <a:chExt cx="4463371" cy="139700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6904717" y="1996440"/>
                <a:ext cx="4463371" cy="0"/>
              </a:xfrm>
              <a:prstGeom prst="line">
                <a:avLst/>
              </a:prstGeom>
              <a:ln w="25400" cap="rnd">
                <a:solidFill>
                  <a:srgbClr val="28436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6904717" y="2136140"/>
                <a:ext cx="4463371" cy="0"/>
              </a:xfrm>
              <a:prstGeom prst="line">
                <a:avLst/>
              </a:prstGeom>
              <a:ln w="25400" cap="rnd">
                <a:solidFill>
                  <a:srgbClr val="28436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矩形 11"/>
          <p:cNvSpPr/>
          <p:nvPr/>
        </p:nvSpPr>
        <p:spPr>
          <a:xfrm>
            <a:off x="457200" y="1311545"/>
            <a:ext cx="82536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84360"/>
                </a:solidFill>
                <a:cs typeface="+mn-ea"/>
              </a:rPr>
              <a:t>POST /network/</a:t>
            </a:r>
            <a:r>
              <a:rPr lang="en-US" altLang="zh-CN" dirty="0" err="1">
                <a:solidFill>
                  <a:srgbClr val="284360"/>
                </a:solidFill>
                <a:cs typeface="+mn-ea"/>
              </a:rPr>
              <a:t>SsoLogonAction.do</a:t>
            </a:r>
            <a:r>
              <a:rPr lang="en-US" altLang="zh-CN" dirty="0">
                <a:solidFill>
                  <a:srgbClr val="284360"/>
                </a:solidFill>
                <a:cs typeface="+mn-ea"/>
              </a:rPr>
              <a:t> HTTP/1.1 </a:t>
            </a:r>
          </a:p>
          <a:p>
            <a:r>
              <a:rPr lang="en-US" altLang="zh-CN" dirty="0" err="1">
                <a:solidFill>
                  <a:srgbClr val="284360"/>
                </a:solidFill>
                <a:cs typeface="+mn-ea"/>
              </a:rPr>
              <a:t>Hostxxxxx.com.cn</a:t>
            </a:r>
            <a:r>
              <a:rPr lang="en-US" altLang="zh-CN" dirty="0">
                <a:solidFill>
                  <a:srgbClr val="284360"/>
                </a:solidFill>
                <a:cs typeface="+mn-ea"/>
              </a:rPr>
              <a:t> </a:t>
            </a:r>
          </a:p>
          <a:p>
            <a:r>
              <a:rPr lang="en-US" altLang="zh-CN" dirty="0">
                <a:solidFill>
                  <a:srgbClr val="284360"/>
                </a:solidFill>
                <a:cs typeface="+mn-ea"/>
              </a:rPr>
              <a:t>Connection: keep-alive </a:t>
            </a:r>
          </a:p>
          <a:p>
            <a:r>
              <a:rPr lang="en-US" altLang="zh-CN" dirty="0">
                <a:solidFill>
                  <a:srgbClr val="284360"/>
                </a:solidFill>
                <a:cs typeface="+mn-ea"/>
              </a:rPr>
              <a:t>Content-Length: 145 </a:t>
            </a:r>
          </a:p>
          <a:p>
            <a:r>
              <a:rPr lang="en-US" altLang="zh-CN" dirty="0">
                <a:solidFill>
                  <a:srgbClr val="284360"/>
                </a:solidFill>
                <a:cs typeface="+mn-ea"/>
              </a:rPr>
              <a:t>Cache-Control: max-age=0 </a:t>
            </a:r>
          </a:p>
          <a:p>
            <a:r>
              <a:rPr lang="en-US" altLang="zh-CN" dirty="0">
                <a:solidFill>
                  <a:srgbClr val="284360"/>
                </a:solidFill>
                <a:cs typeface="+mn-ea"/>
              </a:rPr>
              <a:t>Accept: text/</a:t>
            </a:r>
            <a:r>
              <a:rPr lang="en-US" altLang="zh-CN" dirty="0" err="1">
                <a:solidFill>
                  <a:srgbClr val="284360"/>
                </a:solidFill>
                <a:cs typeface="+mn-ea"/>
              </a:rPr>
              <a:t>html,application</a:t>
            </a:r>
            <a:r>
              <a:rPr lang="en-US" altLang="zh-CN" dirty="0">
                <a:solidFill>
                  <a:srgbClr val="284360"/>
                </a:solidFill>
                <a:cs typeface="+mn-ea"/>
              </a:rPr>
              <a:t>/</a:t>
            </a:r>
            <a:r>
              <a:rPr lang="en-US" altLang="zh-CN" dirty="0" err="1">
                <a:solidFill>
                  <a:srgbClr val="284360"/>
                </a:solidFill>
                <a:cs typeface="+mn-ea"/>
              </a:rPr>
              <a:t>xhtml+xml,application</a:t>
            </a:r>
            <a:r>
              <a:rPr lang="en-US" altLang="zh-CN" dirty="0">
                <a:solidFill>
                  <a:srgbClr val="284360"/>
                </a:solidFill>
                <a:cs typeface="+mn-ea"/>
              </a:rPr>
              <a:t>/</a:t>
            </a:r>
            <a:r>
              <a:rPr lang="en-US" altLang="zh-CN" dirty="0" err="1">
                <a:solidFill>
                  <a:srgbClr val="284360"/>
                </a:solidFill>
                <a:cs typeface="+mn-ea"/>
              </a:rPr>
              <a:t>xml;q</a:t>
            </a:r>
            <a:r>
              <a:rPr lang="en-US" altLang="zh-CN" dirty="0">
                <a:solidFill>
                  <a:srgbClr val="284360"/>
                </a:solidFill>
                <a:cs typeface="+mn-ea"/>
              </a:rPr>
              <a:t>=0.9,image/</a:t>
            </a:r>
            <a:r>
              <a:rPr lang="en-US" altLang="zh-CN" dirty="0" err="1">
                <a:solidFill>
                  <a:srgbClr val="284360"/>
                </a:solidFill>
                <a:cs typeface="+mn-ea"/>
              </a:rPr>
              <a:t>webp</a:t>
            </a:r>
            <a:r>
              <a:rPr lang="en-US" altLang="zh-CN" dirty="0">
                <a:solidFill>
                  <a:srgbClr val="284360"/>
                </a:solidFill>
                <a:cs typeface="+mn-ea"/>
              </a:rPr>
              <a:t>,*/*;q=0.8 </a:t>
            </a:r>
          </a:p>
          <a:p>
            <a:endParaRPr lang="zh-CN" altLang="en-US" dirty="0">
              <a:solidFill>
                <a:srgbClr val="284360"/>
              </a:solidFill>
              <a:cs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4196" y="4167993"/>
            <a:ext cx="76811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84360"/>
                </a:solidFill>
                <a:cs typeface="+mn-ea"/>
              </a:rPr>
              <a:t>method=</a:t>
            </a:r>
            <a:r>
              <a:rPr lang="en-US" altLang="zh-CN" dirty="0" err="1">
                <a:solidFill>
                  <a:srgbClr val="284360"/>
                </a:solidFill>
                <a:cs typeface="+mn-ea"/>
              </a:rPr>
              <a:t>logon&amp;checktrade</a:t>
            </a:r>
            <a:r>
              <a:rPr lang="en-US" altLang="zh-CN" dirty="0">
                <a:solidFill>
                  <a:srgbClr val="284360"/>
                </a:solidFill>
                <a:cs typeface="+mn-ea"/>
              </a:rPr>
              <a:t>=0&amp;directPath=&amp;</a:t>
            </a:r>
            <a:r>
              <a:rPr lang="en-US" altLang="zh-CN" dirty="0" err="1">
                <a:solidFill>
                  <a:srgbClr val="284360"/>
                </a:solidFill>
                <a:cs typeface="+mn-ea"/>
              </a:rPr>
              <a:t>needGetPassWord</a:t>
            </a:r>
            <a:r>
              <a:rPr lang="en-US" altLang="zh-CN" dirty="0">
                <a:solidFill>
                  <a:srgbClr val="284360"/>
                </a:solidFill>
                <a:cs typeface="+mn-ea"/>
              </a:rPr>
              <a:t>=0&amp;logonType=1&amp;ssoLoginFlag=0&amp;identityType=0&amp;identityNo=6422xxxxx01080813&amp;returnUrl=&amp;</a:t>
            </a:r>
            <a:r>
              <a:rPr lang="en-US" altLang="zh-CN" dirty="0" err="1">
                <a:solidFill>
                  <a:srgbClr val="284360"/>
                </a:solidFill>
                <a:cs typeface="+mn-ea"/>
              </a:rPr>
              <a:t>novc</a:t>
            </a:r>
            <a:r>
              <a:rPr lang="en-US" altLang="zh-CN" dirty="0">
                <a:solidFill>
                  <a:srgbClr val="284360"/>
                </a:solidFill>
                <a:cs typeface="+mn-ea"/>
              </a:rPr>
              <a:t>=y </a:t>
            </a:r>
            <a:endParaRPr lang="zh-CN" altLang="en-US" dirty="0">
              <a:solidFill>
                <a:srgbClr val="284360"/>
              </a:solidFill>
              <a:cs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90" y="1775375"/>
            <a:ext cx="11248783" cy="380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36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846287" y="1085850"/>
            <a:ext cx="8345713" cy="297179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71563" y="1085850"/>
            <a:ext cx="2774724" cy="2971799"/>
          </a:xfrm>
          <a:prstGeom prst="rect">
            <a:avLst/>
          </a:prstGeom>
          <a:solidFill>
            <a:srgbClr val="28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846287" y="1085850"/>
            <a:ext cx="8345713" cy="2971799"/>
          </a:xfrm>
          <a:prstGeom prst="rect">
            <a:avLst/>
          </a:prstGeom>
          <a:solidFill>
            <a:srgbClr val="2843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98193" y="4272877"/>
            <a:ext cx="2236510" cy="584776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rgbClr val="284360"/>
                </a:solidFill>
                <a:cs typeface="+mn-ea"/>
                <a:sym typeface="+mn-lt"/>
              </a:rPr>
              <a:t>安全无小事</a:t>
            </a:r>
            <a:endParaRPr lang="en-US" altLang="zh-CN" sz="3200" b="1" dirty="0">
              <a:solidFill>
                <a:srgbClr val="284360"/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60273" y="4412961"/>
            <a:ext cx="154009" cy="301311"/>
          </a:xfrm>
          <a:prstGeom prst="rect">
            <a:avLst/>
          </a:prstGeom>
          <a:solidFill>
            <a:srgbClr val="284360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284360"/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591788" y="4272877"/>
            <a:ext cx="3376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5400" b="1" dirty="0" smtClean="0">
                <a:solidFill>
                  <a:srgbClr val="284360"/>
                </a:solidFill>
                <a:cs typeface="+mn-ea"/>
                <a:sym typeface="+mn-lt"/>
              </a:rPr>
              <a:t>Q</a:t>
            </a:r>
            <a:r>
              <a:rPr lang="zh-CN" altLang="zh-CN" sz="5400" b="1" dirty="0" smtClean="0">
                <a:solidFill>
                  <a:srgbClr val="284360"/>
                </a:solidFill>
                <a:cs typeface="+mn-ea"/>
                <a:sym typeface="+mn-lt"/>
              </a:rPr>
              <a:t>&amp;</a:t>
            </a:r>
            <a:r>
              <a:rPr lang="en-US" altLang="zh-CN" sz="5400" b="1" dirty="0" smtClean="0">
                <a:solidFill>
                  <a:srgbClr val="284360"/>
                </a:solidFill>
                <a:cs typeface="+mn-ea"/>
                <a:sym typeface="+mn-lt"/>
              </a:rPr>
              <a:t>A</a:t>
            </a:r>
            <a:endParaRPr lang="zh-CN" altLang="en-US" sz="5400" b="1" dirty="0">
              <a:solidFill>
                <a:srgbClr val="284360"/>
              </a:solidFill>
              <a:cs typeface="+mn-ea"/>
              <a:sym typeface="+mn-lt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7758113" y="5780982"/>
            <a:ext cx="4433887" cy="0"/>
          </a:xfrm>
          <a:prstGeom prst="line">
            <a:avLst/>
          </a:prstGeom>
          <a:ln w="38100" cap="rnd">
            <a:solidFill>
              <a:srgbClr val="2843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7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76791" y="2381862"/>
            <a:ext cx="882452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b="1" dirty="0" smtClean="0">
                <a:solidFill>
                  <a:srgbClr val="1C3C5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THANKS</a:t>
            </a:r>
            <a:endParaRPr lang="zh-CN" altLang="en-US" sz="11500" b="1" dirty="0">
              <a:solidFill>
                <a:srgbClr val="1C3C5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713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6041656"/>
            <a:ext cx="3214688" cy="60599"/>
          </a:xfrm>
          <a:prstGeom prst="rect">
            <a:avLst/>
          </a:prstGeom>
          <a:solidFill>
            <a:srgbClr val="28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177013" y="6309145"/>
            <a:ext cx="154009" cy="301311"/>
          </a:xfrm>
          <a:prstGeom prst="rect">
            <a:avLst/>
          </a:prstGeom>
          <a:solidFill>
            <a:srgbClr val="284360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284360"/>
              </a:solidFill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11944" y="201801"/>
            <a:ext cx="4652932" cy="584775"/>
            <a:chOff x="311944" y="147885"/>
            <a:chExt cx="4652932" cy="584775"/>
          </a:xfrm>
        </p:grpSpPr>
        <p:sp>
          <p:nvSpPr>
            <p:cNvPr id="18" name="文本框 17"/>
            <p:cNvSpPr txBox="1"/>
            <p:nvPr/>
          </p:nvSpPr>
          <p:spPr>
            <a:xfrm>
              <a:off x="499587" y="147885"/>
              <a:ext cx="7617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rgbClr val="284360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02</a:t>
              </a:r>
              <a:endParaRPr lang="zh-CN" altLang="en-US" sz="3200" b="1" dirty="0" smtClean="0">
                <a:solidFill>
                  <a:srgbClr val="28436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31126" y="209441"/>
              <a:ext cx="33337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284360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另类密码重置</a:t>
              </a: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311944" y="399524"/>
              <a:ext cx="214312" cy="81498"/>
              <a:chOff x="6904717" y="1996440"/>
              <a:chExt cx="4463371" cy="139700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6904717" y="1996440"/>
                <a:ext cx="4463371" cy="0"/>
              </a:xfrm>
              <a:prstGeom prst="line">
                <a:avLst/>
              </a:prstGeom>
              <a:ln w="25400" cap="rnd">
                <a:solidFill>
                  <a:srgbClr val="28436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6904717" y="2136140"/>
                <a:ext cx="4463371" cy="0"/>
              </a:xfrm>
              <a:prstGeom prst="line">
                <a:avLst/>
              </a:prstGeom>
              <a:ln w="25400" cap="rnd">
                <a:solidFill>
                  <a:srgbClr val="28436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/>
            <p:cNvGrpSpPr/>
            <p:nvPr/>
          </p:nvGrpSpPr>
          <p:grpSpPr>
            <a:xfrm>
              <a:off x="1232282" y="399524"/>
              <a:ext cx="214312" cy="81498"/>
              <a:chOff x="6904717" y="1996440"/>
              <a:chExt cx="4463371" cy="139700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6904717" y="1996440"/>
                <a:ext cx="4463371" cy="0"/>
              </a:xfrm>
              <a:prstGeom prst="line">
                <a:avLst/>
              </a:prstGeom>
              <a:ln w="25400" cap="rnd">
                <a:solidFill>
                  <a:srgbClr val="28436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6904717" y="2136140"/>
                <a:ext cx="4463371" cy="0"/>
              </a:xfrm>
              <a:prstGeom prst="line">
                <a:avLst/>
              </a:prstGeom>
              <a:ln w="25400" cap="rnd">
                <a:solidFill>
                  <a:srgbClr val="28436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42" y="918852"/>
            <a:ext cx="5181600" cy="4724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300" y="956952"/>
            <a:ext cx="8153400" cy="470205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1790" y="972734"/>
            <a:ext cx="43053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0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6041656"/>
            <a:ext cx="3214688" cy="60599"/>
          </a:xfrm>
          <a:prstGeom prst="rect">
            <a:avLst/>
          </a:prstGeom>
          <a:solidFill>
            <a:srgbClr val="28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177013" y="6309145"/>
            <a:ext cx="154009" cy="301311"/>
          </a:xfrm>
          <a:prstGeom prst="rect">
            <a:avLst/>
          </a:prstGeom>
          <a:solidFill>
            <a:srgbClr val="284360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284360"/>
              </a:solidFill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11944" y="201801"/>
            <a:ext cx="4652932" cy="584775"/>
            <a:chOff x="311944" y="147885"/>
            <a:chExt cx="4652932" cy="584775"/>
          </a:xfrm>
        </p:grpSpPr>
        <p:sp>
          <p:nvSpPr>
            <p:cNvPr id="18" name="文本框 17"/>
            <p:cNvSpPr txBox="1"/>
            <p:nvPr/>
          </p:nvSpPr>
          <p:spPr>
            <a:xfrm>
              <a:off x="499587" y="147885"/>
              <a:ext cx="7617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rgbClr val="284360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03</a:t>
              </a:r>
              <a:endParaRPr lang="zh-CN" altLang="en-US" sz="3200" b="1" dirty="0" smtClean="0">
                <a:solidFill>
                  <a:srgbClr val="28436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31126" y="209441"/>
              <a:ext cx="33337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284360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“壕气厂商”</a:t>
              </a: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311944" y="399524"/>
              <a:ext cx="214312" cy="81498"/>
              <a:chOff x="6904717" y="1996440"/>
              <a:chExt cx="4463371" cy="139700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6904717" y="1996440"/>
                <a:ext cx="4463371" cy="0"/>
              </a:xfrm>
              <a:prstGeom prst="line">
                <a:avLst/>
              </a:prstGeom>
              <a:ln w="25400" cap="rnd">
                <a:solidFill>
                  <a:srgbClr val="28436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6904717" y="2136140"/>
                <a:ext cx="4463371" cy="0"/>
              </a:xfrm>
              <a:prstGeom prst="line">
                <a:avLst/>
              </a:prstGeom>
              <a:ln w="25400" cap="rnd">
                <a:solidFill>
                  <a:srgbClr val="28436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/>
            <p:cNvGrpSpPr/>
            <p:nvPr/>
          </p:nvGrpSpPr>
          <p:grpSpPr>
            <a:xfrm>
              <a:off x="1232282" y="399524"/>
              <a:ext cx="214312" cy="81498"/>
              <a:chOff x="6904717" y="1996440"/>
              <a:chExt cx="4463371" cy="139700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6904717" y="1996440"/>
                <a:ext cx="4463371" cy="0"/>
              </a:xfrm>
              <a:prstGeom prst="line">
                <a:avLst/>
              </a:prstGeom>
              <a:ln w="25400" cap="rnd">
                <a:solidFill>
                  <a:srgbClr val="28436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6904717" y="2136140"/>
                <a:ext cx="4463371" cy="0"/>
              </a:xfrm>
              <a:prstGeom prst="line">
                <a:avLst/>
              </a:prstGeom>
              <a:ln w="25400" cap="rnd">
                <a:solidFill>
                  <a:srgbClr val="28436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6" name="内容占位符 7"/>
          <p:cNvPicPr>
            <a:picLocks noChangeAspect="1"/>
          </p:cNvPicPr>
          <p:nvPr/>
        </p:nvPicPr>
        <p:blipFill>
          <a:blip r:embed="rId3"/>
          <a:srcRect t="-25524" b="-25524"/>
          <a:stretch>
            <a:fillRect/>
          </a:stretch>
        </p:blipFill>
        <p:spPr>
          <a:xfrm>
            <a:off x="765466" y="0"/>
            <a:ext cx="10936387" cy="662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9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06" y="-1232310"/>
            <a:ext cx="9715366" cy="5892667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0" y="6041656"/>
            <a:ext cx="3214688" cy="60599"/>
          </a:xfrm>
          <a:prstGeom prst="rect">
            <a:avLst/>
          </a:prstGeom>
          <a:solidFill>
            <a:srgbClr val="28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11944" y="201801"/>
            <a:ext cx="4652932" cy="584775"/>
            <a:chOff x="311944" y="147885"/>
            <a:chExt cx="4652932" cy="584775"/>
          </a:xfrm>
        </p:grpSpPr>
        <p:sp>
          <p:nvSpPr>
            <p:cNvPr id="18" name="文本框 17"/>
            <p:cNvSpPr txBox="1"/>
            <p:nvPr/>
          </p:nvSpPr>
          <p:spPr>
            <a:xfrm>
              <a:off x="499587" y="147885"/>
              <a:ext cx="7617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rgbClr val="284360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04</a:t>
              </a:r>
              <a:endParaRPr lang="zh-CN" altLang="en-US" sz="3200" b="1" dirty="0" smtClean="0">
                <a:solidFill>
                  <a:srgbClr val="28436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31126" y="209441"/>
              <a:ext cx="33337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284360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程序员的“复仇”</a:t>
              </a: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311944" y="399524"/>
              <a:ext cx="214312" cy="81498"/>
              <a:chOff x="6904717" y="1996440"/>
              <a:chExt cx="4463371" cy="139700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6904717" y="1996440"/>
                <a:ext cx="4463371" cy="0"/>
              </a:xfrm>
              <a:prstGeom prst="line">
                <a:avLst/>
              </a:prstGeom>
              <a:ln w="25400" cap="rnd">
                <a:solidFill>
                  <a:srgbClr val="28436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6904717" y="2136140"/>
                <a:ext cx="4463371" cy="0"/>
              </a:xfrm>
              <a:prstGeom prst="line">
                <a:avLst/>
              </a:prstGeom>
              <a:ln w="25400" cap="rnd">
                <a:solidFill>
                  <a:srgbClr val="28436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/>
            <p:cNvGrpSpPr/>
            <p:nvPr/>
          </p:nvGrpSpPr>
          <p:grpSpPr>
            <a:xfrm>
              <a:off x="1232282" y="399524"/>
              <a:ext cx="214312" cy="81498"/>
              <a:chOff x="6904717" y="1996440"/>
              <a:chExt cx="4463371" cy="139700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6904717" y="1996440"/>
                <a:ext cx="4463371" cy="0"/>
              </a:xfrm>
              <a:prstGeom prst="line">
                <a:avLst/>
              </a:prstGeom>
              <a:ln w="25400" cap="rnd">
                <a:solidFill>
                  <a:srgbClr val="28436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6904717" y="2136140"/>
                <a:ext cx="4463371" cy="0"/>
              </a:xfrm>
              <a:prstGeom prst="line">
                <a:avLst/>
              </a:prstGeom>
              <a:ln w="25400" cap="rnd">
                <a:solidFill>
                  <a:srgbClr val="28436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261" y="2824765"/>
            <a:ext cx="6329343" cy="379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9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6041656"/>
            <a:ext cx="3214688" cy="60599"/>
          </a:xfrm>
          <a:prstGeom prst="rect">
            <a:avLst/>
          </a:prstGeom>
          <a:solidFill>
            <a:srgbClr val="28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11944" y="201801"/>
            <a:ext cx="4652932" cy="584775"/>
            <a:chOff x="311944" y="147885"/>
            <a:chExt cx="4652932" cy="584775"/>
          </a:xfrm>
        </p:grpSpPr>
        <p:sp>
          <p:nvSpPr>
            <p:cNvPr id="18" name="文本框 17"/>
            <p:cNvSpPr txBox="1"/>
            <p:nvPr/>
          </p:nvSpPr>
          <p:spPr>
            <a:xfrm>
              <a:off x="499587" y="147885"/>
              <a:ext cx="7617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rgbClr val="284360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</a:t>
              </a:r>
              <a:r>
                <a:rPr lang="en-US" altLang="zh-CN" sz="3200" b="1" dirty="0">
                  <a:solidFill>
                    <a:srgbClr val="284360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4</a:t>
              </a:r>
              <a:endParaRPr lang="zh-CN" altLang="en-US" sz="3200" b="1" dirty="0" smtClean="0">
                <a:solidFill>
                  <a:srgbClr val="28436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31126" y="209441"/>
              <a:ext cx="33337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284360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程序员的“复仇”</a:t>
              </a: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311944" y="399524"/>
              <a:ext cx="214312" cy="81498"/>
              <a:chOff x="6904717" y="1996440"/>
              <a:chExt cx="4463371" cy="139700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6904717" y="1996440"/>
                <a:ext cx="4463371" cy="0"/>
              </a:xfrm>
              <a:prstGeom prst="line">
                <a:avLst/>
              </a:prstGeom>
              <a:ln w="25400" cap="rnd">
                <a:solidFill>
                  <a:srgbClr val="28436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6904717" y="2136140"/>
                <a:ext cx="4463371" cy="0"/>
              </a:xfrm>
              <a:prstGeom prst="line">
                <a:avLst/>
              </a:prstGeom>
              <a:ln w="25400" cap="rnd">
                <a:solidFill>
                  <a:srgbClr val="28436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/>
            <p:cNvGrpSpPr/>
            <p:nvPr/>
          </p:nvGrpSpPr>
          <p:grpSpPr>
            <a:xfrm>
              <a:off x="1232282" y="399524"/>
              <a:ext cx="214312" cy="81498"/>
              <a:chOff x="6904717" y="1996440"/>
              <a:chExt cx="4463371" cy="139700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6904717" y="1996440"/>
                <a:ext cx="4463371" cy="0"/>
              </a:xfrm>
              <a:prstGeom prst="line">
                <a:avLst/>
              </a:prstGeom>
              <a:ln w="25400" cap="rnd">
                <a:solidFill>
                  <a:srgbClr val="28436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6904717" y="2136140"/>
                <a:ext cx="4463371" cy="0"/>
              </a:xfrm>
              <a:prstGeom prst="line">
                <a:avLst/>
              </a:prstGeom>
              <a:ln w="25400" cap="rnd">
                <a:solidFill>
                  <a:srgbClr val="28436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6" name="内容占位符 3"/>
          <p:cNvPicPr>
            <a:picLocks noChangeAspect="1"/>
          </p:cNvPicPr>
          <p:nvPr/>
        </p:nvPicPr>
        <p:blipFill>
          <a:blip r:embed="rId2"/>
          <a:srcRect t="-48374" b="-48374"/>
          <a:stretch>
            <a:fillRect/>
          </a:stretch>
        </p:blipFill>
        <p:spPr>
          <a:xfrm>
            <a:off x="1357343" y="-521350"/>
            <a:ext cx="7828168" cy="6155697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2515467" y="4314895"/>
            <a:ext cx="842433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84360"/>
                </a:solidFill>
                <a:cs typeface="+mn-ea"/>
              </a:rPr>
              <a:t>http://</a:t>
            </a:r>
            <a:r>
              <a:rPr lang="en-US" altLang="zh-CN" dirty="0" err="1">
                <a:solidFill>
                  <a:srgbClr val="284360"/>
                </a:solidFill>
                <a:cs typeface="+mn-ea"/>
              </a:rPr>
              <a:t>xxxxx.com</a:t>
            </a:r>
            <a:r>
              <a:rPr lang="en-US" altLang="zh-CN" dirty="0">
                <a:solidFill>
                  <a:srgbClr val="284360"/>
                </a:solidFill>
                <a:cs typeface="+mn-ea"/>
              </a:rPr>
              <a:t>/</a:t>
            </a:r>
            <a:r>
              <a:rPr lang="en-US" altLang="zh-CN" dirty="0" err="1">
                <a:solidFill>
                  <a:srgbClr val="284360"/>
                </a:solidFill>
                <a:cs typeface="+mn-ea"/>
              </a:rPr>
              <a:t>feedBack</a:t>
            </a:r>
            <a:r>
              <a:rPr lang="en-US" altLang="zh-CN" dirty="0">
                <a:solidFill>
                  <a:srgbClr val="284360"/>
                </a:solidFill>
                <a:cs typeface="+mn-ea"/>
              </a:rPr>
              <a:t>/</a:t>
            </a:r>
            <a:r>
              <a:rPr lang="en-US" altLang="zh-CN" dirty="0" err="1">
                <a:solidFill>
                  <a:srgbClr val="284360"/>
                </a:solidFill>
                <a:cs typeface="+mn-ea"/>
              </a:rPr>
              <a:t>addSuggest.php?mod</a:t>
            </a:r>
            <a:r>
              <a:rPr lang="en-US" altLang="zh-CN" dirty="0">
                <a:solidFill>
                  <a:srgbClr val="284360"/>
                </a:solidFill>
                <a:cs typeface="+mn-ea"/>
              </a:rPr>
              <a:t>=</a:t>
            </a:r>
            <a:r>
              <a:rPr lang="en-US" altLang="zh-CN" dirty="0" err="1">
                <a:solidFill>
                  <a:srgbClr val="284360"/>
                </a:solidFill>
                <a:cs typeface="+mn-ea"/>
              </a:rPr>
              <a:t>addSuggest&amp;suggestBelonged</a:t>
            </a:r>
            <a:r>
              <a:rPr lang="en-US" altLang="zh-CN" dirty="0">
                <a:solidFill>
                  <a:srgbClr val="284360"/>
                </a:solidFill>
                <a:cs typeface="+mn-ea"/>
              </a:rPr>
              <a:t>=,1,aaa&amp;suggestType=,1,&amp;suggestDescrib=</a:t>
            </a:r>
            <a:r>
              <a:rPr lang="en-US" altLang="zh-CN" dirty="0" err="1">
                <a:solidFill>
                  <a:srgbClr val="284360"/>
                </a:solidFill>
                <a:cs typeface="+mn-ea"/>
              </a:rPr>
              <a:t>test&amp;contactTel</a:t>
            </a:r>
            <a:r>
              <a:rPr lang="en-US" altLang="zh-CN" dirty="0">
                <a:solidFill>
                  <a:srgbClr val="284360"/>
                </a:solidFill>
                <a:cs typeface="+mn-ea"/>
              </a:rPr>
              <a:t>=</a:t>
            </a:r>
            <a:r>
              <a:rPr lang="en-US" altLang="zh-CN" dirty="0" err="1">
                <a:solidFill>
                  <a:srgbClr val="284360"/>
                </a:solidFill>
                <a:cs typeface="+mn-ea"/>
              </a:rPr>
              <a:t>test&amp;contactEmail</a:t>
            </a:r>
            <a:r>
              <a:rPr lang="en-US" altLang="zh-CN" dirty="0">
                <a:solidFill>
                  <a:srgbClr val="284360"/>
                </a:solidFill>
                <a:cs typeface="+mn-ea"/>
              </a:rPr>
              <a:t>=</a:t>
            </a:r>
            <a:r>
              <a:rPr lang="en-US" altLang="zh-CN" dirty="0" err="1">
                <a:solidFill>
                  <a:srgbClr val="284360"/>
                </a:solidFill>
                <a:cs typeface="+mn-ea"/>
              </a:rPr>
              <a:t>test&amp;contactQQ</a:t>
            </a:r>
            <a:r>
              <a:rPr lang="en-US" altLang="zh-CN" dirty="0">
                <a:solidFill>
                  <a:srgbClr val="284360"/>
                </a:solidFill>
                <a:cs typeface="+mn-ea"/>
              </a:rPr>
              <a:t>=111&amp;contactPerson=</a:t>
            </a:r>
            <a:r>
              <a:rPr lang="en-US" altLang="zh-CN" dirty="0" err="1">
                <a:solidFill>
                  <a:srgbClr val="284360"/>
                </a:solidFill>
                <a:cs typeface="+mn-ea"/>
              </a:rPr>
              <a:t>test&amp;attachValue</a:t>
            </a:r>
            <a:r>
              <a:rPr lang="en-US" altLang="zh-CN" dirty="0">
                <a:solidFill>
                  <a:srgbClr val="284360"/>
                </a:solidFill>
                <a:cs typeface="+mn-ea"/>
              </a:rPr>
              <a:t>=../2014/testinfo.html._7.jpg </a:t>
            </a:r>
          </a:p>
          <a:p>
            <a:endParaRPr lang="en-US" altLang="zh-CN" dirty="0">
              <a:solidFill>
                <a:srgbClr val="284360"/>
              </a:solidFill>
              <a:cs typeface="+mn-ea"/>
            </a:endParaRPr>
          </a:p>
          <a:p>
            <a:r>
              <a:rPr lang="en-US" altLang="zh-CN" dirty="0">
                <a:solidFill>
                  <a:srgbClr val="284360"/>
                </a:solidFill>
                <a:cs typeface="+mn-ea"/>
              </a:rPr>
              <a:t>Warning: rename(/</a:t>
            </a:r>
            <a:r>
              <a:rPr lang="en-US" altLang="zh-CN" dirty="0" err="1">
                <a:solidFill>
                  <a:srgbClr val="284360"/>
                </a:solidFill>
                <a:cs typeface="+mn-ea"/>
              </a:rPr>
              <a:t>mnt</a:t>
            </a:r>
            <a:r>
              <a:rPr lang="en-US" altLang="zh-CN" dirty="0">
                <a:solidFill>
                  <a:srgbClr val="284360"/>
                </a:solidFill>
                <a:cs typeface="+mn-ea"/>
              </a:rPr>
              <a:t>/</a:t>
            </a:r>
            <a:r>
              <a:rPr lang="en-US" altLang="zh-CN" dirty="0" err="1">
                <a:solidFill>
                  <a:srgbClr val="284360"/>
                </a:solidFill>
                <a:cs typeface="+mn-ea"/>
              </a:rPr>
              <a:t>mfsxxxx</a:t>
            </a:r>
            <a:r>
              <a:rPr lang="en-US" altLang="zh-CN" dirty="0">
                <a:solidFill>
                  <a:srgbClr val="284360"/>
                </a:solidFill>
                <a:cs typeface="+mn-ea"/>
              </a:rPr>
              <a:t>/</a:t>
            </a:r>
            <a:r>
              <a:rPr lang="en-US" altLang="zh-CN" dirty="0" err="1">
                <a:solidFill>
                  <a:srgbClr val="284360"/>
                </a:solidFill>
                <a:cs typeface="+mn-ea"/>
              </a:rPr>
              <a:t>feedBack</a:t>
            </a:r>
            <a:r>
              <a:rPr lang="en-US" altLang="zh-CN" dirty="0">
                <a:solidFill>
                  <a:srgbClr val="284360"/>
                </a:solidFill>
                <a:cs typeface="+mn-ea"/>
              </a:rPr>
              <a:t>/../2014/testinfo.html._7.jpg,/</a:t>
            </a:r>
            <a:r>
              <a:rPr lang="en-US" altLang="zh-CN" dirty="0" err="1">
                <a:solidFill>
                  <a:srgbClr val="284360"/>
                </a:solidFill>
                <a:cs typeface="+mn-ea"/>
              </a:rPr>
              <a:t>mnt</a:t>
            </a:r>
            <a:r>
              <a:rPr lang="en-US" altLang="zh-CN" dirty="0">
                <a:solidFill>
                  <a:srgbClr val="284360"/>
                </a:solidFill>
                <a:cs typeface="+mn-ea"/>
              </a:rPr>
              <a:t>/</a:t>
            </a:r>
            <a:r>
              <a:rPr lang="en-US" altLang="zh-CN" dirty="0" err="1">
                <a:solidFill>
                  <a:srgbClr val="284360"/>
                </a:solidFill>
                <a:cs typeface="+mn-ea"/>
              </a:rPr>
              <a:t>mfs</a:t>
            </a:r>
            <a:r>
              <a:rPr lang="en-US" altLang="zh-CN" dirty="0">
                <a:solidFill>
                  <a:srgbClr val="284360"/>
                </a:solidFill>
                <a:cs typeface="+mn-ea"/>
              </a:rPr>
              <a:t>/</a:t>
            </a:r>
            <a:r>
              <a:rPr lang="en-US" altLang="zh-CN" dirty="0" err="1">
                <a:solidFill>
                  <a:srgbClr val="284360"/>
                </a:solidFill>
                <a:cs typeface="+mn-ea"/>
              </a:rPr>
              <a:t>xxxx</a:t>
            </a:r>
            <a:r>
              <a:rPr lang="en-US" altLang="zh-CN" dirty="0">
                <a:solidFill>
                  <a:srgbClr val="284360"/>
                </a:solidFill>
                <a:cs typeface="+mn-ea"/>
              </a:rPr>
              <a:t>/</a:t>
            </a:r>
            <a:r>
              <a:rPr lang="en-US" altLang="zh-CN" dirty="0" err="1">
                <a:solidFill>
                  <a:srgbClr val="284360"/>
                </a:solidFill>
                <a:cs typeface="+mn-ea"/>
              </a:rPr>
              <a:t>feedBack</a:t>
            </a:r>
            <a:r>
              <a:rPr lang="en-US" altLang="zh-CN" dirty="0">
                <a:solidFill>
                  <a:srgbClr val="284360"/>
                </a:solidFill>
                <a:cs typeface="+mn-ea"/>
              </a:rPr>
              <a:t>/../2014/2014111801267-1.html): No such file or directory in /apps/</a:t>
            </a:r>
            <a:r>
              <a:rPr lang="en-US" altLang="zh-CN" dirty="0" err="1">
                <a:solidFill>
                  <a:srgbClr val="284360"/>
                </a:solidFill>
                <a:cs typeface="+mn-ea"/>
              </a:rPr>
              <a:t>dat</a:t>
            </a:r>
            <a:r>
              <a:rPr lang="en-US" altLang="zh-CN" dirty="0">
                <a:solidFill>
                  <a:srgbClr val="284360"/>
                </a:solidFill>
                <a:cs typeface="+mn-ea"/>
              </a:rPr>
              <a:t>/web/</a:t>
            </a:r>
            <a:r>
              <a:rPr lang="en-US" altLang="zh-CN" dirty="0" err="1">
                <a:solidFill>
                  <a:srgbClr val="284360"/>
                </a:solidFill>
                <a:cs typeface="+mn-ea"/>
              </a:rPr>
              <a:t>newcode</a:t>
            </a:r>
            <a:r>
              <a:rPr lang="en-US" altLang="zh-CN" dirty="0">
                <a:solidFill>
                  <a:srgbClr val="284360"/>
                </a:solidFill>
                <a:cs typeface="+mn-ea"/>
              </a:rPr>
              <a:t>/xxxx-239/library/App/</a:t>
            </a:r>
            <a:r>
              <a:rPr lang="en-US" altLang="zh-CN" dirty="0" err="1">
                <a:solidFill>
                  <a:srgbClr val="284360"/>
                </a:solidFill>
                <a:cs typeface="+mn-ea"/>
              </a:rPr>
              <a:t>FeedBack</a:t>
            </a:r>
            <a:r>
              <a:rPr lang="en-US" altLang="zh-CN" dirty="0">
                <a:solidFill>
                  <a:srgbClr val="284360"/>
                </a:solidFill>
                <a:cs typeface="+mn-ea"/>
              </a:rPr>
              <a:t>/</a:t>
            </a:r>
            <a:r>
              <a:rPr lang="en-US" altLang="zh-CN" dirty="0" err="1">
                <a:solidFill>
                  <a:srgbClr val="284360"/>
                </a:solidFill>
                <a:cs typeface="+mn-ea"/>
              </a:rPr>
              <a:t>Suggest.php</a:t>
            </a:r>
            <a:r>
              <a:rPr lang="en-US" altLang="zh-CN" dirty="0">
                <a:solidFill>
                  <a:srgbClr val="284360"/>
                </a:solidFill>
                <a:cs typeface="+mn-ea"/>
              </a:rPr>
              <a:t> on line 257 </a:t>
            </a:r>
            <a:endParaRPr lang="zh-CN" altLang="en-US" dirty="0">
              <a:solidFill>
                <a:srgbClr val="284360"/>
              </a:solidFill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084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6041656"/>
            <a:ext cx="3214688" cy="60599"/>
          </a:xfrm>
          <a:prstGeom prst="rect">
            <a:avLst/>
          </a:prstGeom>
          <a:solidFill>
            <a:srgbClr val="28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11944" y="201801"/>
            <a:ext cx="4652932" cy="584775"/>
            <a:chOff x="311944" y="147885"/>
            <a:chExt cx="4652932" cy="584775"/>
          </a:xfrm>
        </p:grpSpPr>
        <p:sp>
          <p:nvSpPr>
            <p:cNvPr id="18" name="文本框 17"/>
            <p:cNvSpPr txBox="1"/>
            <p:nvPr/>
          </p:nvSpPr>
          <p:spPr>
            <a:xfrm>
              <a:off x="499587" y="147885"/>
              <a:ext cx="7617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rgbClr val="284360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04</a:t>
              </a:r>
              <a:endParaRPr lang="zh-CN" altLang="en-US" sz="3200" b="1" dirty="0" smtClean="0">
                <a:solidFill>
                  <a:srgbClr val="28436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31126" y="209441"/>
              <a:ext cx="33337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284360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程序员的“复仇”</a:t>
              </a: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311944" y="399524"/>
              <a:ext cx="214312" cy="81498"/>
              <a:chOff x="6904717" y="1996440"/>
              <a:chExt cx="4463371" cy="139700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6904717" y="1996440"/>
                <a:ext cx="4463371" cy="0"/>
              </a:xfrm>
              <a:prstGeom prst="line">
                <a:avLst/>
              </a:prstGeom>
              <a:ln w="25400" cap="rnd">
                <a:solidFill>
                  <a:srgbClr val="28436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6904717" y="2136140"/>
                <a:ext cx="4463371" cy="0"/>
              </a:xfrm>
              <a:prstGeom prst="line">
                <a:avLst/>
              </a:prstGeom>
              <a:ln w="25400" cap="rnd">
                <a:solidFill>
                  <a:srgbClr val="28436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/>
            <p:cNvGrpSpPr/>
            <p:nvPr/>
          </p:nvGrpSpPr>
          <p:grpSpPr>
            <a:xfrm>
              <a:off x="1232282" y="399524"/>
              <a:ext cx="214312" cy="81498"/>
              <a:chOff x="6904717" y="1996440"/>
              <a:chExt cx="4463371" cy="139700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6904717" y="1996440"/>
                <a:ext cx="4463371" cy="0"/>
              </a:xfrm>
              <a:prstGeom prst="line">
                <a:avLst/>
              </a:prstGeom>
              <a:ln w="25400" cap="rnd">
                <a:solidFill>
                  <a:srgbClr val="28436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6904717" y="2136140"/>
                <a:ext cx="4463371" cy="0"/>
              </a:xfrm>
              <a:prstGeom prst="line">
                <a:avLst/>
              </a:prstGeom>
              <a:ln w="25400" cap="rnd">
                <a:solidFill>
                  <a:srgbClr val="28436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9" name="内容占位符 3"/>
          <p:cNvPicPr>
            <a:picLocks noChangeAspect="1"/>
          </p:cNvPicPr>
          <p:nvPr/>
        </p:nvPicPr>
        <p:blipFill>
          <a:blip r:embed="rId2"/>
          <a:srcRect t="-18380" b="-18380"/>
          <a:stretch>
            <a:fillRect/>
          </a:stretch>
        </p:blipFill>
        <p:spPr>
          <a:xfrm>
            <a:off x="3613865" y="1439946"/>
            <a:ext cx="7467600" cy="5730875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1440373" y="1005867"/>
            <a:ext cx="54430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zh-CN" dirty="0">
                <a:solidFill>
                  <a:srgbClr val="284360"/>
                </a:solidFill>
                <a:cs typeface="+mn-ea"/>
              </a:rPr>
              <a:t>http://</a:t>
            </a:r>
            <a:r>
              <a:rPr lang="de-DE" altLang="zh-CN" dirty="0" err="1">
                <a:solidFill>
                  <a:srgbClr val="284360"/>
                </a:solidFill>
                <a:cs typeface="+mn-ea"/>
              </a:rPr>
              <a:t>xxcom</a:t>
            </a:r>
            <a:r>
              <a:rPr lang="de-DE" altLang="zh-CN" dirty="0">
                <a:solidFill>
                  <a:srgbClr val="284360"/>
                </a:solidFill>
                <a:cs typeface="+mn-ea"/>
              </a:rPr>
              <a:t>/</a:t>
            </a:r>
            <a:r>
              <a:rPr lang="de-DE" altLang="zh-CN" dirty="0" err="1">
                <a:solidFill>
                  <a:srgbClr val="284360"/>
                </a:solidFill>
                <a:cs typeface="+mn-ea"/>
              </a:rPr>
              <a:t>vendor</a:t>
            </a:r>
            <a:r>
              <a:rPr lang="de-DE" altLang="zh-CN" dirty="0">
                <a:solidFill>
                  <a:srgbClr val="284360"/>
                </a:solidFill>
                <a:cs typeface="+mn-ea"/>
              </a:rPr>
              <a:t>/</a:t>
            </a:r>
            <a:r>
              <a:rPr lang="de-DE" altLang="zh-CN" dirty="0" err="1">
                <a:solidFill>
                  <a:srgbClr val="284360"/>
                </a:solidFill>
                <a:cs typeface="+mn-ea"/>
              </a:rPr>
              <a:t>goodsAdd.php?mod</a:t>
            </a:r>
            <a:r>
              <a:rPr lang="de-DE" altLang="zh-CN" dirty="0">
                <a:solidFill>
                  <a:srgbClr val="284360"/>
                </a:solidFill>
                <a:cs typeface="+mn-ea"/>
              </a:rPr>
              <a:t>=</a:t>
            </a:r>
            <a:r>
              <a:rPr lang="de-DE" altLang="zh-CN" dirty="0" err="1">
                <a:solidFill>
                  <a:srgbClr val="284360"/>
                </a:solidFill>
                <a:cs typeface="+mn-ea"/>
              </a:rPr>
              <a:t>showTemplate&amp;template</a:t>
            </a:r>
            <a:r>
              <a:rPr lang="de-DE" altLang="zh-CN" dirty="0">
                <a:solidFill>
                  <a:srgbClr val="284360"/>
                </a:solidFill>
                <a:cs typeface="+mn-ea"/>
              </a:rPr>
              <a:t>=3c/../../../../../../../../../../../../../../../../</a:t>
            </a:r>
            <a:r>
              <a:rPr lang="de-DE" altLang="zh-CN" dirty="0" err="1">
                <a:solidFill>
                  <a:srgbClr val="284360"/>
                </a:solidFill>
                <a:cs typeface="+mn-ea"/>
              </a:rPr>
              <a:t>mnt</a:t>
            </a:r>
            <a:r>
              <a:rPr lang="de-DE" altLang="zh-CN" dirty="0">
                <a:solidFill>
                  <a:srgbClr val="284360"/>
                </a:solidFill>
                <a:cs typeface="+mn-ea"/>
              </a:rPr>
              <a:t>/</a:t>
            </a:r>
            <a:r>
              <a:rPr lang="de-DE" altLang="zh-CN" dirty="0" err="1">
                <a:solidFill>
                  <a:srgbClr val="284360"/>
                </a:solidFill>
                <a:cs typeface="+mn-ea"/>
              </a:rPr>
              <a:t>mfs</a:t>
            </a:r>
            <a:r>
              <a:rPr lang="de-DE" altLang="zh-CN" dirty="0">
                <a:solidFill>
                  <a:srgbClr val="284360"/>
                </a:solidFill>
                <a:cs typeface="+mn-ea"/>
              </a:rPr>
              <a:t>/</a:t>
            </a:r>
            <a:r>
              <a:rPr lang="de-DE" altLang="zh-CN" dirty="0" err="1">
                <a:solidFill>
                  <a:srgbClr val="284360"/>
                </a:solidFill>
                <a:cs typeface="+mn-ea"/>
              </a:rPr>
              <a:t>xxxx</a:t>
            </a:r>
            <a:r>
              <a:rPr lang="de-DE" altLang="zh-CN" dirty="0">
                <a:solidFill>
                  <a:srgbClr val="284360"/>
                </a:solidFill>
                <a:cs typeface="+mn-ea"/>
              </a:rPr>
              <a:t>/2014/2014111801266-1 </a:t>
            </a:r>
            <a:endParaRPr lang="zh-CN" altLang="en-US" dirty="0">
              <a:solidFill>
                <a:srgbClr val="284360"/>
              </a:solidFill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2079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6041656"/>
            <a:ext cx="3214688" cy="60599"/>
          </a:xfrm>
          <a:prstGeom prst="rect">
            <a:avLst/>
          </a:prstGeom>
          <a:solidFill>
            <a:srgbClr val="28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11944" y="201801"/>
            <a:ext cx="4652932" cy="584775"/>
            <a:chOff x="311944" y="147885"/>
            <a:chExt cx="4652932" cy="584775"/>
          </a:xfrm>
        </p:grpSpPr>
        <p:sp>
          <p:nvSpPr>
            <p:cNvPr id="18" name="文本框 17"/>
            <p:cNvSpPr txBox="1"/>
            <p:nvPr/>
          </p:nvSpPr>
          <p:spPr>
            <a:xfrm>
              <a:off x="499587" y="147885"/>
              <a:ext cx="7617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rgbClr val="284360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05</a:t>
              </a:r>
              <a:endParaRPr lang="zh-CN" altLang="en-US" sz="3200" b="1" dirty="0" smtClean="0">
                <a:solidFill>
                  <a:srgbClr val="28436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31126" y="209441"/>
              <a:ext cx="33337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284360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程序员的“复仇”</a:t>
              </a:r>
              <a:r>
                <a:rPr lang="en-US" altLang="zh-CN" sz="2400" b="1" dirty="0" smtClean="0">
                  <a:solidFill>
                    <a:srgbClr val="284360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2</a:t>
              </a:r>
              <a:endParaRPr lang="zh-CN" altLang="en-US" sz="2400" b="1" dirty="0" smtClean="0">
                <a:solidFill>
                  <a:srgbClr val="28436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311944" y="399524"/>
              <a:ext cx="214312" cy="81498"/>
              <a:chOff x="6904717" y="1996440"/>
              <a:chExt cx="4463371" cy="139700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6904717" y="1996440"/>
                <a:ext cx="4463371" cy="0"/>
              </a:xfrm>
              <a:prstGeom prst="line">
                <a:avLst/>
              </a:prstGeom>
              <a:ln w="25400" cap="rnd">
                <a:solidFill>
                  <a:srgbClr val="28436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6904717" y="2136140"/>
                <a:ext cx="4463371" cy="0"/>
              </a:xfrm>
              <a:prstGeom prst="line">
                <a:avLst/>
              </a:prstGeom>
              <a:ln w="25400" cap="rnd">
                <a:solidFill>
                  <a:srgbClr val="28436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/>
            <p:cNvGrpSpPr/>
            <p:nvPr/>
          </p:nvGrpSpPr>
          <p:grpSpPr>
            <a:xfrm>
              <a:off x="1232282" y="399524"/>
              <a:ext cx="214312" cy="81498"/>
              <a:chOff x="6904717" y="1996440"/>
              <a:chExt cx="4463371" cy="139700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6904717" y="1996440"/>
                <a:ext cx="4463371" cy="0"/>
              </a:xfrm>
              <a:prstGeom prst="line">
                <a:avLst/>
              </a:prstGeom>
              <a:ln w="25400" cap="rnd">
                <a:solidFill>
                  <a:srgbClr val="28436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6904717" y="2136140"/>
                <a:ext cx="4463371" cy="0"/>
              </a:xfrm>
              <a:prstGeom prst="line">
                <a:avLst/>
              </a:prstGeom>
              <a:ln w="25400" cap="rnd">
                <a:solidFill>
                  <a:srgbClr val="28436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矩形 11"/>
          <p:cNvSpPr/>
          <p:nvPr/>
        </p:nvSpPr>
        <p:spPr>
          <a:xfrm>
            <a:off x="924927" y="1205623"/>
            <a:ext cx="5974488" cy="5078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284360"/>
                </a:solidFill>
                <a:cs typeface="+mn-ea"/>
              </a:rPr>
              <a:t>https://</a:t>
            </a:r>
            <a:r>
              <a:rPr lang="en-US" altLang="zh-TW" dirty="0" err="1">
                <a:solidFill>
                  <a:srgbClr val="284360"/>
                </a:solidFill>
                <a:cs typeface="+mn-ea"/>
              </a:rPr>
              <a:t>www.</a:t>
            </a:r>
            <a:r>
              <a:rPr lang="en-US" altLang="zh-CN" dirty="0" err="1">
                <a:solidFill>
                  <a:srgbClr val="284360"/>
                </a:solidFill>
                <a:cs typeface="+mn-ea"/>
              </a:rPr>
              <a:t>xxxxxxx</a:t>
            </a:r>
            <a:r>
              <a:rPr lang="en-US" altLang="zh-TW" dirty="0" err="1">
                <a:solidFill>
                  <a:srgbClr val="284360"/>
                </a:solidFill>
                <a:cs typeface="+mn-ea"/>
              </a:rPr>
              <a:t>.com</a:t>
            </a:r>
            <a:r>
              <a:rPr lang="en-US" altLang="zh-TW" dirty="0">
                <a:solidFill>
                  <a:srgbClr val="284360"/>
                </a:solidFill>
                <a:cs typeface="+mn-ea"/>
              </a:rPr>
              <a:t>/guarantee</a:t>
            </a:r>
            <a:r>
              <a:rPr lang="zh-TW" altLang="en-US" dirty="0">
                <a:solidFill>
                  <a:srgbClr val="284360"/>
                </a:solidFill>
                <a:cs typeface="+mn-ea"/>
              </a:rPr>
              <a:t>是</a:t>
            </a:r>
            <a:r>
              <a:rPr lang="zh-CN" altLang="en-US" dirty="0">
                <a:solidFill>
                  <a:srgbClr val="284360"/>
                </a:solidFill>
                <a:cs typeface="+mn-ea"/>
              </a:rPr>
              <a:t>某</a:t>
            </a:r>
            <a:r>
              <a:rPr lang="zh-TW" altLang="en-US" dirty="0">
                <a:solidFill>
                  <a:srgbClr val="284360"/>
                </a:solidFill>
                <a:cs typeface="+mn-ea"/>
              </a:rPr>
              <a:t>后台 </a:t>
            </a:r>
          </a:p>
          <a:p>
            <a:r>
              <a:rPr lang="zh-CN" altLang="en-US" dirty="0">
                <a:solidFill>
                  <a:srgbClr val="284360"/>
                </a:solidFill>
                <a:cs typeface="+mn-ea"/>
              </a:rPr>
              <a:t>但是无法登陆</a:t>
            </a:r>
            <a:endParaRPr lang="en-US" altLang="zh-CN" dirty="0">
              <a:solidFill>
                <a:srgbClr val="284360"/>
              </a:solidFill>
              <a:cs typeface="+mn-ea"/>
            </a:endParaRPr>
          </a:p>
          <a:p>
            <a:endParaRPr lang="zh-TW" altLang="en-US" dirty="0">
              <a:solidFill>
                <a:srgbClr val="284360"/>
              </a:solidFill>
              <a:cs typeface="+mn-ea"/>
            </a:endParaRPr>
          </a:p>
          <a:p>
            <a:r>
              <a:rPr lang="zh-CN" altLang="en-US" dirty="0">
                <a:solidFill>
                  <a:srgbClr val="284360"/>
                </a:solidFill>
                <a:cs typeface="+mn-ea"/>
              </a:rPr>
              <a:t>查看源码</a:t>
            </a:r>
            <a:r>
              <a:rPr lang="zh-TW" altLang="en-US" dirty="0">
                <a:solidFill>
                  <a:srgbClr val="284360"/>
                </a:solidFill>
                <a:cs typeface="+mn-ea"/>
              </a:rPr>
              <a:t>有个</a:t>
            </a:r>
            <a:r>
              <a:rPr lang="en-US" altLang="zh-TW" dirty="0" err="1">
                <a:solidFill>
                  <a:srgbClr val="284360"/>
                </a:solidFill>
                <a:cs typeface="+mn-ea"/>
              </a:rPr>
              <a:t>js</a:t>
            </a:r>
            <a:r>
              <a:rPr lang="en-US" altLang="zh-TW" dirty="0">
                <a:solidFill>
                  <a:srgbClr val="284360"/>
                </a:solidFill>
                <a:cs typeface="+mn-ea"/>
              </a:rPr>
              <a:t>/</a:t>
            </a:r>
            <a:r>
              <a:rPr lang="en-US" altLang="zh-TW" dirty="0" err="1">
                <a:solidFill>
                  <a:srgbClr val="284360"/>
                </a:solidFill>
                <a:cs typeface="+mn-ea"/>
              </a:rPr>
              <a:t>admin.js</a:t>
            </a:r>
            <a:r>
              <a:rPr lang="en-US" altLang="zh-TW" dirty="0">
                <a:solidFill>
                  <a:srgbClr val="284360"/>
                </a:solidFill>
                <a:cs typeface="+mn-ea"/>
              </a:rPr>
              <a:t> </a:t>
            </a:r>
          </a:p>
          <a:p>
            <a:r>
              <a:rPr lang="en-US" altLang="zh-TW" dirty="0">
                <a:solidFill>
                  <a:srgbClr val="284360"/>
                </a:solidFill>
                <a:cs typeface="+mn-ea"/>
              </a:rPr>
              <a:t>function </a:t>
            </a:r>
            <a:r>
              <a:rPr lang="en-US" altLang="zh-TW" dirty="0" err="1">
                <a:solidFill>
                  <a:srgbClr val="284360"/>
                </a:solidFill>
                <a:cs typeface="+mn-ea"/>
              </a:rPr>
              <a:t>delImg</a:t>
            </a:r>
            <a:r>
              <a:rPr lang="en-US" altLang="zh-TW" dirty="0">
                <a:solidFill>
                  <a:srgbClr val="284360"/>
                </a:solidFill>
                <a:cs typeface="+mn-ea"/>
              </a:rPr>
              <a:t>(_this){ </a:t>
            </a:r>
          </a:p>
          <a:p>
            <a:r>
              <a:rPr lang="en-US" altLang="zh-TW" dirty="0">
                <a:solidFill>
                  <a:srgbClr val="284360"/>
                </a:solidFill>
                <a:cs typeface="+mn-ea"/>
              </a:rPr>
              <a:t>  </a:t>
            </a:r>
            <a:r>
              <a:rPr lang="en-US" altLang="zh-TW" dirty="0" err="1">
                <a:solidFill>
                  <a:srgbClr val="284360"/>
                </a:solidFill>
                <a:cs typeface="+mn-ea"/>
              </a:rPr>
              <a:t>var</a:t>
            </a:r>
            <a:r>
              <a:rPr lang="en-US" altLang="zh-TW" dirty="0">
                <a:solidFill>
                  <a:srgbClr val="284360"/>
                </a:solidFill>
                <a:cs typeface="+mn-ea"/>
              </a:rPr>
              <a:t> pic = $(_this).</a:t>
            </a:r>
            <a:r>
              <a:rPr lang="en-US" altLang="zh-TW" dirty="0" err="1">
                <a:solidFill>
                  <a:srgbClr val="284360"/>
                </a:solidFill>
                <a:cs typeface="+mn-ea"/>
              </a:rPr>
              <a:t>attr</a:t>
            </a:r>
            <a:r>
              <a:rPr lang="en-US" altLang="zh-TW" dirty="0">
                <a:solidFill>
                  <a:srgbClr val="284360"/>
                </a:solidFill>
                <a:cs typeface="+mn-ea"/>
              </a:rPr>
              <a:t>("</a:t>
            </a:r>
            <a:r>
              <a:rPr lang="en-US" altLang="zh-TW" dirty="0" err="1">
                <a:solidFill>
                  <a:srgbClr val="284360"/>
                </a:solidFill>
                <a:cs typeface="+mn-ea"/>
              </a:rPr>
              <a:t>rel</a:t>
            </a:r>
            <a:r>
              <a:rPr lang="en-US" altLang="zh-TW" dirty="0">
                <a:solidFill>
                  <a:srgbClr val="284360"/>
                </a:solidFill>
                <a:cs typeface="+mn-ea"/>
              </a:rPr>
              <a:t>"); </a:t>
            </a:r>
          </a:p>
          <a:p>
            <a:r>
              <a:rPr lang="en-US" altLang="zh-TW" dirty="0">
                <a:solidFill>
                  <a:srgbClr val="284360"/>
                </a:solidFill>
                <a:cs typeface="+mn-ea"/>
              </a:rPr>
              <a:t>    $.post("/app/</a:t>
            </a:r>
            <a:r>
              <a:rPr lang="en-US" altLang="zh-TW" dirty="0" err="1">
                <a:solidFill>
                  <a:srgbClr val="284360"/>
                </a:solidFill>
                <a:cs typeface="+mn-ea"/>
              </a:rPr>
              <a:t>uploadimage?act</a:t>
            </a:r>
            <a:r>
              <a:rPr lang="en-US" altLang="zh-TW" dirty="0">
                <a:solidFill>
                  <a:srgbClr val="284360"/>
                </a:solidFill>
                <a:cs typeface="+mn-ea"/>
              </a:rPr>
              <a:t>=</a:t>
            </a:r>
            <a:r>
              <a:rPr lang="en-US" altLang="zh-TW" dirty="0" err="1">
                <a:solidFill>
                  <a:srgbClr val="284360"/>
                </a:solidFill>
                <a:cs typeface="+mn-ea"/>
              </a:rPr>
              <a:t>delimg</a:t>
            </a:r>
            <a:r>
              <a:rPr lang="en-US" altLang="zh-TW" dirty="0">
                <a:solidFill>
                  <a:srgbClr val="284360"/>
                </a:solidFill>
                <a:cs typeface="+mn-ea"/>
              </a:rPr>
              <a:t>",{</a:t>
            </a:r>
            <a:r>
              <a:rPr lang="en-US" altLang="zh-TW" dirty="0" err="1">
                <a:solidFill>
                  <a:srgbClr val="284360"/>
                </a:solidFill>
                <a:cs typeface="+mn-ea"/>
              </a:rPr>
              <a:t>image:pic</a:t>
            </a:r>
            <a:r>
              <a:rPr lang="en-US" altLang="zh-TW" dirty="0">
                <a:solidFill>
                  <a:srgbClr val="284360"/>
                </a:solidFill>
                <a:cs typeface="+mn-ea"/>
              </a:rPr>
              <a:t>},function(data){ </a:t>
            </a:r>
          </a:p>
          <a:p>
            <a:r>
              <a:rPr lang="en-US" altLang="zh-TW" dirty="0">
                <a:solidFill>
                  <a:srgbClr val="284360"/>
                </a:solidFill>
                <a:cs typeface="+mn-ea"/>
              </a:rPr>
              <a:t>        if(</a:t>
            </a:r>
            <a:r>
              <a:rPr lang="en-US" altLang="zh-TW" dirty="0" err="1">
                <a:solidFill>
                  <a:srgbClr val="284360"/>
                </a:solidFill>
                <a:cs typeface="+mn-ea"/>
              </a:rPr>
              <a:t>data.status</a:t>
            </a:r>
            <a:r>
              <a:rPr lang="en-US" altLang="zh-TW" dirty="0">
                <a:solidFill>
                  <a:srgbClr val="284360"/>
                </a:solidFill>
                <a:cs typeface="+mn-ea"/>
              </a:rPr>
              <a:t>=='200'){ </a:t>
            </a:r>
          </a:p>
          <a:p>
            <a:r>
              <a:rPr lang="en-US" altLang="zh-TW" dirty="0">
                <a:solidFill>
                  <a:srgbClr val="284360"/>
                </a:solidFill>
                <a:cs typeface="+mn-ea"/>
              </a:rPr>
              <a:t>            alert(</a:t>
            </a:r>
            <a:r>
              <a:rPr lang="en-US" altLang="zh-TW" dirty="0" err="1">
                <a:solidFill>
                  <a:srgbClr val="284360"/>
                </a:solidFill>
                <a:cs typeface="+mn-ea"/>
              </a:rPr>
              <a:t>data.msg</a:t>
            </a:r>
            <a:r>
              <a:rPr lang="en-US" altLang="zh-TW" dirty="0">
                <a:solidFill>
                  <a:srgbClr val="284360"/>
                </a:solidFill>
                <a:cs typeface="+mn-ea"/>
              </a:rPr>
              <a:t>); </a:t>
            </a:r>
          </a:p>
          <a:p>
            <a:r>
              <a:rPr lang="en-US" altLang="zh-TW" dirty="0">
                <a:solidFill>
                  <a:srgbClr val="284360"/>
                </a:solidFill>
                <a:cs typeface="+mn-ea"/>
              </a:rPr>
              <a:t>            $(_this).closest('.</a:t>
            </a:r>
            <a:r>
              <a:rPr lang="en-US" altLang="zh-TW" dirty="0" err="1">
                <a:solidFill>
                  <a:srgbClr val="284360"/>
                </a:solidFill>
                <a:cs typeface="+mn-ea"/>
              </a:rPr>
              <a:t>showimg</a:t>
            </a:r>
            <a:r>
              <a:rPr lang="en-US" altLang="zh-TW" dirty="0">
                <a:solidFill>
                  <a:srgbClr val="284360"/>
                </a:solidFill>
                <a:cs typeface="+mn-ea"/>
              </a:rPr>
              <a:t>').find('</a:t>
            </a:r>
            <a:r>
              <a:rPr lang="en-US" altLang="zh-TW" dirty="0" err="1">
                <a:solidFill>
                  <a:srgbClr val="284360"/>
                </a:solidFill>
                <a:cs typeface="+mn-ea"/>
              </a:rPr>
              <a:t>img</a:t>
            </a:r>
            <a:r>
              <a:rPr lang="en-US" altLang="zh-TW" dirty="0">
                <a:solidFill>
                  <a:srgbClr val="284360"/>
                </a:solidFill>
                <a:cs typeface="+mn-ea"/>
              </a:rPr>
              <a:t>').</a:t>
            </a:r>
            <a:r>
              <a:rPr lang="en-US" altLang="zh-TW" dirty="0" err="1">
                <a:solidFill>
                  <a:srgbClr val="284360"/>
                </a:solidFill>
                <a:cs typeface="+mn-ea"/>
              </a:rPr>
              <a:t>attr</a:t>
            </a:r>
            <a:r>
              <a:rPr lang="en-US" altLang="zh-TW" dirty="0">
                <a:solidFill>
                  <a:srgbClr val="284360"/>
                </a:solidFill>
                <a:cs typeface="+mn-ea"/>
              </a:rPr>
              <a:t>('</a:t>
            </a:r>
            <a:r>
              <a:rPr lang="en-US" altLang="zh-TW" dirty="0" err="1">
                <a:solidFill>
                  <a:srgbClr val="284360"/>
                </a:solidFill>
                <a:cs typeface="+mn-ea"/>
              </a:rPr>
              <a:t>src</a:t>
            </a:r>
            <a:r>
              <a:rPr lang="en-US" altLang="zh-TW" dirty="0">
                <a:solidFill>
                  <a:srgbClr val="284360"/>
                </a:solidFill>
                <a:cs typeface="+mn-ea"/>
              </a:rPr>
              <a:t>', '/</a:t>
            </a:r>
            <a:r>
              <a:rPr lang="en-US" altLang="zh-TW" dirty="0" err="1">
                <a:solidFill>
                  <a:srgbClr val="284360"/>
                </a:solidFill>
                <a:cs typeface="+mn-ea"/>
              </a:rPr>
              <a:t>img</a:t>
            </a:r>
            <a:r>
              <a:rPr lang="en-US" altLang="zh-TW" dirty="0">
                <a:solidFill>
                  <a:srgbClr val="284360"/>
                </a:solidFill>
                <a:cs typeface="+mn-ea"/>
              </a:rPr>
              <a:t>/</a:t>
            </a:r>
            <a:r>
              <a:rPr lang="en-US" altLang="zh-TW" dirty="0" err="1">
                <a:solidFill>
                  <a:srgbClr val="284360"/>
                </a:solidFill>
                <a:cs typeface="+mn-ea"/>
              </a:rPr>
              <a:t>x_tu.jpg</a:t>
            </a:r>
            <a:r>
              <a:rPr lang="en-US" altLang="zh-TW" dirty="0">
                <a:solidFill>
                  <a:srgbClr val="284360"/>
                </a:solidFill>
                <a:cs typeface="+mn-ea"/>
              </a:rPr>
              <a:t>'); //</a:t>
            </a:r>
          </a:p>
          <a:p>
            <a:r>
              <a:rPr lang="zh-TW" altLang="en-US" dirty="0">
                <a:solidFill>
                  <a:srgbClr val="284360"/>
                </a:solidFill>
                <a:cs typeface="+mn-ea"/>
              </a:rPr>
              <a:t>            </a:t>
            </a:r>
            <a:r>
              <a:rPr lang="en-US" altLang="zh-TW" dirty="0">
                <a:solidFill>
                  <a:srgbClr val="284360"/>
                </a:solidFill>
                <a:cs typeface="+mn-ea"/>
              </a:rPr>
              <a:t>$(_this).remove(); //</a:t>
            </a:r>
          </a:p>
          <a:p>
            <a:r>
              <a:rPr lang="en-US" altLang="zh-TW" dirty="0">
                <a:solidFill>
                  <a:srgbClr val="284360"/>
                </a:solidFill>
                <a:cs typeface="+mn-ea"/>
              </a:rPr>
              <a:t>        }else{ </a:t>
            </a:r>
          </a:p>
          <a:p>
            <a:r>
              <a:rPr lang="en-US" altLang="zh-TW" dirty="0">
                <a:solidFill>
                  <a:srgbClr val="284360"/>
                </a:solidFill>
                <a:cs typeface="+mn-ea"/>
              </a:rPr>
              <a:t>            alert(’</a:t>
            </a:r>
            <a:r>
              <a:rPr lang="en-US" altLang="zh-CN" dirty="0" err="1">
                <a:solidFill>
                  <a:srgbClr val="284360"/>
                </a:solidFill>
                <a:cs typeface="+mn-ea"/>
              </a:rPr>
              <a:t>xxxxx</a:t>
            </a:r>
            <a:r>
              <a:rPr lang="en-US" altLang="zh-TW" dirty="0">
                <a:solidFill>
                  <a:srgbClr val="284360"/>
                </a:solidFill>
                <a:cs typeface="+mn-ea"/>
              </a:rPr>
              <a:t>'); </a:t>
            </a:r>
          </a:p>
          <a:p>
            <a:r>
              <a:rPr lang="en-US" altLang="zh-TW" dirty="0">
                <a:solidFill>
                  <a:srgbClr val="284360"/>
                </a:solidFill>
                <a:cs typeface="+mn-ea"/>
              </a:rPr>
              <a:t>        } </a:t>
            </a:r>
          </a:p>
          <a:p>
            <a:r>
              <a:rPr lang="en-US" altLang="zh-TW" dirty="0">
                <a:solidFill>
                  <a:srgbClr val="284360"/>
                </a:solidFill>
                <a:cs typeface="+mn-ea"/>
              </a:rPr>
              <a:t>    },'</a:t>
            </a:r>
            <a:r>
              <a:rPr lang="en-US" altLang="zh-TW" dirty="0" err="1">
                <a:solidFill>
                  <a:srgbClr val="284360"/>
                </a:solidFill>
                <a:cs typeface="+mn-ea"/>
              </a:rPr>
              <a:t>json</a:t>
            </a:r>
            <a:r>
              <a:rPr lang="en-US" altLang="zh-TW" dirty="0">
                <a:solidFill>
                  <a:srgbClr val="284360"/>
                </a:solidFill>
                <a:cs typeface="+mn-ea"/>
              </a:rPr>
              <a:t>'); </a:t>
            </a:r>
          </a:p>
          <a:p>
            <a:r>
              <a:rPr lang="en-US" altLang="zh-TW" dirty="0">
                <a:solidFill>
                  <a:srgbClr val="284360"/>
                </a:solidFill>
                <a:cs typeface="+mn-ea"/>
              </a:rPr>
              <a:t>} </a:t>
            </a:r>
            <a:endParaRPr lang="zh-CN" altLang="en-US" dirty="0">
              <a:solidFill>
                <a:srgbClr val="284360"/>
              </a:solidFill>
              <a:cs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953" y="1852033"/>
            <a:ext cx="7537047" cy="349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6041656"/>
            <a:ext cx="3214688" cy="60599"/>
          </a:xfrm>
          <a:prstGeom prst="rect">
            <a:avLst/>
          </a:prstGeom>
          <a:solidFill>
            <a:srgbClr val="28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11944" y="201801"/>
            <a:ext cx="4652932" cy="584775"/>
            <a:chOff x="311944" y="147885"/>
            <a:chExt cx="4652932" cy="584775"/>
          </a:xfrm>
        </p:grpSpPr>
        <p:sp>
          <p:nvSpPr>
            <p:cNvPr id="18" name="文本框 17"/>
            <p:cNvSpPr txBox="1"/>
            <p:nvPr/>
          </p:nvSpPr>
          <p:spPr>
            <a:xfrm>
              <a:off x="499587" y="147885"/>
              <a:ext cx="7617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rgbClr val="284360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</a:t>
              </a:r>
              <a:r>
                <a:rPr lang="en-US" altLang="zh-CN" sz="3200" b="1" dirty="0">
                  <a:solidFill>
                    <a:srgbClr val="284360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6</a:t>
              </a:r>
              <a:endParaRPr lang="zh-CN" altLang="en-US" sz="3200" b="1" dirty="0" smtClean="0">
                <a:solidFill>
                  <a:srgbClr val="28436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31126" y="209441"/>
              <a:ext cx="33337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284360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程序员的“复仇”</a:t>
              </a:r>
              <a:r>
                <a:rPr lang="en-US" altLang="zh-CN" sz="2400" b="1" dirty="0">
                  <a:solidFill>
                    <a:srgbClr val="284360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3</a:t>
              </a:r>
              <a:endParaRPr lang="zh-CN" altLang="en-US" sz="2400" b="1" dirty="0" smtClean="0">
                <a:solidFill>
                  <a:srgbClr val="28436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311944" y="399524"/>
              <a:ext cx="214312" cy="81498"/>
              <a:chOff x="6904717" y="1996440"/>
              <a:chExt cx="4463371" cy="139700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6904717" y="1996440"/>
                <a:ext cx="4463371" cy="0"/>
              </a:xfrm>
              <a:prstGeom prst="line">
                <a:avLst/>
              </a:prstGeom>
              <a:ln w="25400" cap="rnd">
                <a:solidFill>
                  <a:srgbClr val="28436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6904717" y="2136140"/>
                <a:ext cx="4463371" cy="0"/>
              </a:xfrm>
              <a:prstGeom prst="line">
                <a:avLst/>
              </a:prstGeom>
              <a:ln w="25400" cap="rnd">
                <a:solidFill>
                  <a:srgbClr val="28436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/>
            <p:cNvGrpSpPr/>
            <p:nvPr/>
          </p:nvGrpSpPr>
          <p:grpSpPr>
            <a:xfrm>
              <a:off x="1232282" y="399524"/>
              <a:ext cx="214312" cy="81498"/>
              <a:chOff x="6904717" y="1996440"/>
              <a:chExt cx="4463371" cy="139700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6904717" y="1996440"/>
                <a:ext cx="4463371" cy="0"/>
              </a:xfrm>
              <a:prstGeom prst="line">
                <a:avLst/>
              </a:prstGeom>
              <a:ln w="25400" cap="rnd">
                <a:solidFill>
                  <a:srgbClr val="28436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6904717" y="2136140"/>
                <a:ext cx="4463371" cy="0"/>
              </a:xfrm>
              <a:prstGeom prst="line">
                <a:avLst/>
              </a:prstGeom>
              <a:ln w="25400" cap="rnd">
                <a:solidFill>
                  <a:srgbClr val="28436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281" y="980177"/>
            <a:ext cx="9176514" cy="474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49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 Unicode MS"/>
        <a:ea typeface="微软雅黑"/>
        <a:cs typeface=""/>
      </a:majorFont>
      <a:minorFont>
        <a:latin typeface="Arial Unicode M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84360"/>
        </a:solidFill>
        <a:ln>
          <a:noFill/>
        </a:ln>
      </a:spPr>
      <a:bodyPr rtlCol="0" anchor="ctr"/>
      <a:lstStyle>
        <a:defPPr algn="ctr">
          <a:defRPr sz="2400" b="1"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 cap="rnd">
          <a:solidFill>
            <a:srgbClr val="284360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3600" b="1" dirty="0" smtClean="0">
            <a:solidFill>
              <a:srgbClr val="284360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9494</TotalTime>
  <Words>717</Words>
  <Application>Microsoft Macintosh PowerPoint</Application>
  <PresentationFormat>自定义</PresentationFormat>
  <Paragraphs>87</Paragraphs>
  <Slides>22</Slides>
  <Notes>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3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yimin wang</cp:lastModifiedBy>
  <cp:revision>1175</cp:revision>
  <dcterms:created xsi:type="dcterms:W3CDTF">2014-08-15T03:44:59Z</dcterms:created>
  <dcterms:modified xsi:type="dcterms:W3CDTF">2015-04-18T01:24:26Z</dcterms:modified>
</cp:coreProperties>
</file>